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3" r:id="rId5"/>
    <p:sldId id="260" r:id="rId6"/>
    <p:sldId id="264" r:id="rId7"/>
    <p:sldId id="265" r:id="rId8"/>
    <p:sldId id="266" r:id="rId9"/>
    <p:sldId id="267" r:id="rId10"/>
    <p:sldId id="268" r:id="rId11"/>
    <p:sldId id="261" r:id="rId12"/>
    <p:sldId id="262" r:id="rId13"/>
    <p:sldId id="269" r:id="rId14"/>
    <p:sldId id="270"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112D68DB-78A2-4FF0-99DD-090C0213B374}" type="datetimeFigureOut">
              <a:rPr lang="ru-RU" smtClean="0"/>
              <a:pPr/>
              <a:t>20.02.2016</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36D31B0F-C9C8-457B-9A1C-B346ABFB4E93}"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12D68DB-78A2-4FF0-99DD-090C0213B374}" type="datetimeFigureOut">
              <a:rPr lang="ru-RU" smtClean="0"/>
              <a:pPr/>
              <a:t>20.02.2016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D31B0F-C9C8-457B-9A1C-B346ABFB4E9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12D68DB-78A2-4FF0-99DD-090C0213B374}" type="datetimeFigureOut">
              <a:rPr lang="ru-RU" smtClean="0"/>
              <a:pPr/>
              <a:t>20.02.2016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D31B0F-C9C8-457B-9A1C-B346ABFB4E9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12D68DB-78A2-4FF0-99DD-090C0213B374}" type="datetimeFigureOut">
              <a:rPr lang="ru-RU" smtClean="0"/>
              <a:pPr/>
              <a:t>20.02.2016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D31B0F-C9C8-457B-9A1C-B346ABFB4E9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112D68DB-78A2-4FF0-99DD-090C0213B374}" type="datetimeFigureOut">
              <a:rPr lang="ru-RU" smtClean="0"/>
              <a:pPr/>
              <a:t>20.02.2016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D31B0F-C9C8-457B-9A1C-B346ABFB4E93}"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112D68DB-78A2-4FF0-99DD-090C0213B374}" type="datetimeFigureOut">
              <a:rPr lang="ru-RU" smtClean="0"/>
              <a:pPr/>
              <a:t>20.02.2016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6D31B0F-C9C8-457B-9A1C-B346ABFB4E9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112D68DB-78A2-4FF0-99DD-090C0213B374}" type="datetimeFigureOut">
              <a:rPr lang="ru-RU" smtClean="0"/>
              <a:pPr/>
              <a:t>20.02.2016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6D31B0F-C9C8-457B-9A1C-B346ABFB4E9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112D68DB-78A2-4FF0-99DD-090C0213B374}" type="datetimeFigureOut">
              <a:rPr lang="ru-RU" smtClean="0"/>
              <a:pPr/>
              <a:t>20.02.2016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6D31B0F-C9C8-457B-9A1C-B346ABFB4E9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12D68DB-78A2-4FF0-99DD-090C0213B374}" type="datetimeFigureOut">
              <a:rPr lang="ru-RU" smtClean="0"/>
              <a:pPr/>
              <a:t>20.02.2016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6D31B0F-C9C8-457B-9A1C-B346ABFB4E9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112D68DB-78A2-4FF0-99DD-090C0213B374}" type="datetimeFigureOut">
              <a:rPr lang="ru-RU" smtClean="0"/>
              <a:pPr/>
              <a:t>20.02.2016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6D31B0F-C9C8-457B-9A1C-B346ABFB4E9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112D68DB-78A2-4FF0-99DD-090C0213B374}" type="datetimeFigureOut">
              <a:rPr lang="ru-RU" smtClean="0"/>
              <a:pPr/>
              <a:t>20.02.2016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36D31B0F-C9C8-457B-9A1C-B346ABFB4E93}"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12D68DB-78A2-4FF0-99DD-090C0213B374}" type="datetimeFigureOut">
              <a:rPr lang="ru-RU" smtClean="0"/>
              <a:pPr/>
              <a:t>20.02.2016</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6D31B0F-C9C8-457B-9A1C-B346ABFB4E93}"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hyperlink" Target="http://smiles.33b.ru/smile.103428.html" TargetMode="External"/><Relationship Id="rId1" Type="http://schemas.openxmlformats.org/officeDocument/2006/relationships/slideLayout" Target="../slideLayouts/slideLayout2.xml"/><Relationship Id="rId4" Type="http://schemas.openxmlformats.org/officeDocument/2006/relationships/image" Target="../media/image11.gi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hyperlink" Target="http://smiles.33b.ru/smile.108339.html" TargetMode="Externa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hyperlink" Target="http://smiles.33b.ru/smile.108111.html" TargetMode="External"/><Relationship Id="rId3" Type="http://schemas.openxmlformats.org/officeDocument/2006/relationships/image" Target="../media/image2.gif"/><Relationship Id="rId7" Type="http://schemas.openxmlformats.org/officeDocument/2006/relationships/image" Target="../media/image4.gif"/><Relationship Id="rId2" Type="http://schemas.openxmlformats.org/officeDocument/2006/relationships/hyperlink" Target="http://smiles.33b.ru/smile.108105.html" TargetMode="External"/><Relationship Id="rId1" Type="http://schemas.openxmlformats.org/officeDocument/2006/relationships/slideLayout" Target="../slideLayouts/slideLayout2.xml"/><Relationship Id="rId6" Type="http://schemas.openxmlformats.org/officeDocument/2006/relationships/hyperlink" Target="http://smiles.33b.ru/smile.108191.html" TargetMode="External"/><Relationship Id="rId5" Type="http://schemas.openxmlformats.org/officeDocument/2006/relationships/image" Target="../media/image3.gif"/><Relationship Id="rId4" Type="http://schemas.openxmlformats.org/officeDocument/2006/relationships/hyperlink" Target="http://smiles.33b.ru/smile.108110.html" TargetMode="External"/><Relationship Id="rId9" Type="http://schemas.openxmlformats.org/officeDocument/2006/relationships/image" Target="../media/image5.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04088"/>
            <a:ext cx="9144000" cy="1867656"/>
          </a:xfrm>
        </p:spPr>
        <p:txBody>
          <a:bodyPr>
            <a:noAutofit/>
          </a:bodyPr>
          <a:lstStyle/>
          <a:p>
            <a:r>
              <a:rPr lang="tt-RU" sz="7200" b="1" dirty="0" smtClean="0">
                <a:solidFill>
                  <a:srgbClr val="FF0000"/>
                </a:solidFill>
              </a:rPr>
              <a:t/>
            </a:r>
            <a:br>
              <a:rPr lang="tt-RU" sz="7200" b="1" dirty="0" smtClean="0">
                <a:solidFill>
                  <a:srgbClr val="FF0000"/>
                </a:solidFill>
              </a:rPr>
            </a:br>
            <a:r>
              <a:rPr lang="tt-RU" sz="7200" b="1" dirty="0">
                <a:solidFill>
                  <a:srgbClr val="FF0000"/>
                </a:solidFill>
              </a:rPr>
              <a:t/>
            </a:r>
            <a:br>
              <a:rPr lang="tt-RU" sz="7200" b="1" dirty="0">
                <a:solidFill>
                  <a:srgbClr val="FF0000"/>
                </a:solidFill>
              </a:rPr>
            </a:br>
            <a:r>
              <a:rPr lang="tt-RU" sz="7200" b="1" dirty="0" smtClean="0">
                <a:solidFill>
                  <a:srgbClr val="FF0000"/>
                </a:solidFill>
              </a:rPr>
              <a:t/>
            </a:r>
            <a:br>
              <a:rPr lang="tt-RU" sz="7200" b="1" dirty="0" smtClean="0">
                <a:solidFill>
                  <a:srgbClr val="FF0000"/>
                </a:solidFill>
              </a:rPr>
            </a:br>
            <a:r>
              <a:rPr lang="tt-RU" sz="7200" b="1" dirty="0" smtClean="0">
                <a:solidFill>
                  <a:srgbClr val="FF0000"/>
                </a:solidFill>
              </a:rPr>
              <a:t/>
            </a:r>
            <a:br>
              <a:rPr lang="tt-RU" sz="7200" b="1" dirty="0" smtClean="0">
                <a:solidFill>
                  <a:srgbClr val="FF0000"/>
                </a:solidFill>
              </a:rPr>
            </a:br>
            <a:r>
              <a:rPr lang="tt-RU" sz="7200" b="1" dirty="0" smtClean="0">
                <a:solidFill>
                  <a:srgbClr val="FF0000"/>
                </a:solidFill>
              </a:rPr>
              <a:t>  Иярчен  ?  җөмләләр</a:t>
            </a:r>
            <a:endParaRPr lang="ru-RU" sz="7200" dirty="0">
              <a:solidFill>
                <a:srgbClr val="FF0000"/>
              </a:solidFill>
            </a:endParaRPr>
          </a:p>
        </p:txBody>
      </p:sp>
      <p:sp>
        <p:nvSpPr>
          <p:cNvPr id="3" name="Содержимое 2"/>
          <p:cNvSpPr>
            <a:spLocks noGrp="1"/>
          </p:cNvSpPr>
          <p:nvPr>
            <p:ph idx="1"/>
          </p:nvPr>
        </p:nvSpPr>
        <p:spPr>
          <a:xfrm>
            <a:off x="500034" y="2500307"/>
            <a:ext cx="8358246" cy="3214710"/>
          </a:xfrm>
        </p:spPr>
        <p:txBody>
          <a:bodyPr/>
          <a:lstStyle/>
          <a:p>
            <a:pPr>
              <a:buNone/>
            </a:pPr>
            <a:r>
              <a:rPr lang="tt-RU" dirty="0" smtClean="0"/>
              <a:t>                                       </a:t>
            </a:r>
            <a:endParaRPr lang="ru-RU" dirty="0"/>
          </a:p>
        </p:txBody>
      </p:sp>
      <p:sp>
        <p:nvSpPr>
          <p:cNvPr id="4" name="Прямоугольник 3"/>
          <p:cNvSpPr/>
          <p:nvPr/>
        </p:nvSpPr>
        <p:spPr>
          <a:xfrm>
            <a:off x="285720" y="2643182"/>
            <a:ext cx="8572560" cy="4247317"/>
          </a:xfrm>
          <a:prstGeom prst="rect">
            <a:avLst/>
          </a:prstGeom>
          <a:noFill/>
        </p:spPr>
        <p:txBody>
          <a:bodyPr wrap="square" lIns="91440" tIns="45720" rIns="91440" bIns="45720">
            <a:spAutoFit/>
          </a:bodyPr>
          <a:lstStyle/>
          <a:p>
            <a:r>
              <a:rPr lang="tt-RU"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p>
          <a:p>
            <a:r>
              <a:rPr lang="tt-RU"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tt-RU"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tt-RU"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8 нче сыйныф</a:t>
            </a:r>
          </a:p>
          <a:p>
            <a:endParaRPr lang="tt-RU"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endParaRPr lang="tt-RU"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endParaRPr lang="tt-RU"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586418"/>
          </a:xfrm>
          <a:prstGeom prst="rect">
            <a:avLst/>
          </a:prstGeom>
        </p:spPr>
        <p:txBody>
          <a:bodyPr wrap="square">
            <a:spAutoFit/>
          </a:bodyPr>
          <a:lstStyle/>
          <a:p>
            <a:pPr lvl="0" algn="ctr" fontAlgn="base">
              <a:spcBef>
                <a:spcPct val="0"/>
              </a:spcBef>
              <a:spcAft>
                <a:spcPct val="0"/>
              </a:spcAft>
            </a:pPr>
            <a:endParaRPr kumimoji="0" lang="tt-RU"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endParaRPr>
          </a:p>
          <a:p>
            <a:pPr lvl="0" algn="ctr" fontAlgn="base">
              <a:spcBef>
                <a:spcPct val="0"/>
              </a:spcBef>
              <a:spcAft>
                <a:spcPct val="0"/>
              </a:spcAft>
            </a:pPr>
            <a:endParaRPr lang="tt-RU" b="1" dirty="0">
              <a:solidFill>
                <a:srgbClr val="FFFF00"/>
              </a:solidFill>
              <a:latin typeface="Arial" pitchFamily="34" charset="0"/>
              <a:ea typeface="Times New Roman" pitchFamily="18" charset="0"/>
              <a:cs typeface="Arial" pitchFamily="34" charset="0"/>
            </a:endParaRPr>
          </a:p>
          <a:p>
            <a:pPr lvl="0" algn="ctr" fontAlgn="base">
              <a:spcBef>
                <a:spcPct val="0"/>
              </a:spcBef>
              <a:spcAft>
                <a:spcPct val="0"/>
              </a:spcAft>
            </a:pPr>
            <a:endParaRPr kumimoji="0" lang="tt-RU"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endParaRPr>
          </a:p>
          <a:p>
            <a:pPr lvl="0" algn="ctr" fontAlgn="base">
              <a:spcBef>
                <a:spcPct val="0"/>
              </a:spcBef>
              <a:spcAft>
                <a:spcPct val="0"/>
              </a:spcAft>
            </a:pPr>
            <a:r>
              <a:rPr kumimoji="0" lang="tt-RU" sz="28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2 .</a:t>
            </a:r>
            <a:r>
              <a:rPr kumimoji="0" lang="tt-RU" sz="2800" b="1" i="0" u="none" strike="noStrike" cap="none" normalizeH="0" dirty="0" smtClean="0">
                <a:ln>
                  <a:noFill/>
                </a:ln>
                <a:solidFill>
                  <a:srgbClr val="FF0000"/>
                </a:solidFill>
                <a:effectLst/>
                <a:latin typeface="Arial" pitchFamily="34" charset="0"/>
                <a:ea typeface="Times New Roman" pitchFamily="18" charset="0"/>
                <a:cs typeface="Arial" pitchFamily="34" charset="0"/>
              </a:rPr>
              <a:t> </a:t>
            </a:r>
            <a:r>
              <a:rPr kumimoji="0" lang="tt-RU" sz="28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Иярчен шарт җөмлә янына куелган тыныш билгесенең номерын күрсәтергә . </a:t>
            </a:r>
            <a:endParaRPr kumimoji="0" lang="ru-RU" sz="28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lvl="0" eaLnBrk="0" fontAlgn="base" hangingPunct="0">
              <a:spcBef>
                <a:spcPct val="0"/>
              </a:spcBef>
              <a:spcAft>
                <a:spcPct val="0"/>
              </a:spcAft>
            </a:pPr>
            <a:r>
              <a:rPr kumimoji="0" lang="tt-RU" b="0" i="0" u="none" strike="noStrike" cap="none" normalizeH="0" baseline="0" dirty="0" smtClean="0">
                <a:ln>
                  <a:noFill/>
                </a:ln>
                <a:effectLst/>
                <a:latin typeface="Arial" pitchFamily="34" charset="0"/>
                <a:ea typeface="Times New Roman" pitchFamily="18" charset="0"/>
                <a:cs typeface="Arial" pitchFamily="34" charset="0"/>
              </a:rPr>
              <a:t>                                                                                       </a:t>
            </a:r>
            <a:r>
              <a:rPr kumimoji="0" lang="tt-RU" sz="1600" b="0" i="0" u="none" strike="noStrike" cap="none" normalizeH="0" baseline="0" dirty="0" smtClean="0">
                <a:ln>
                  <a:noFill/>
                </a:ln>
                <a:effectLst/>
                <a:latin typeface="Arial" pitchFamily="34" charset="0"/>
                <a:ea typeface="Times New Roman" pitchFamily="18" charset="0"/>
                <a:cs typeface="Arial" pitchFamily="34" charset="0"/>
              </a:rPr>
              <a:t>1                                    </a:t>
            </a:r>
            <a:r>
              <a:rPr kumimoji="0" lang="tt-RU" sz="1600" b="0" i="0" u="none" strike="noStrike" cap="none" normalizeH="0" baseline="0" dirty="0" smtClean="0">
                <a:ln>
                  <a:noFill/>
                </a:ln>
                <a:effectLst/>
                <a:latin typeface="Arial" pitchFamily="34" charset="0"/>
                <a:ea typeface="Times New Roman" pitchFamily="18" charset="0"/>
                <a:cs typeface="Arial" pitchFamily="34" charset="0"/>
              </a:rPr>
              <a:t>      </a:t>
            </a:r>
            <a:r>
              <a:rPr kumimoji="0" lang="tt-RU" sz="1600" b="0" i="0" u="none" strike="noStrike" cap="none" normalizeH="0" baseline="0" dirty="0" smtClean="0">
                <a:ln>
                  <a:noFill/>
                </a:ln>
                <a:effectLst/>
                <a:latin typeface="Arial" pitchFamily="34" charset="0"/>
                <a:ea typeface="Times New Roman" pitchFamily="18" charset="0"/>
                <a:cs typeface="Arial" pitchFamily="34" charset="0"/>
              </a:rPr>
              <a:t>2</a:t>
            </a:r>
            <a:endParaRPr kumimoji="0" lang="ru-RU" sz="1600" b="0" i="0" u="none" strike="noStrike" cap="none" normalizeH="0" baseline="0" dirty="0" smtClean="0">
              <a:ln>
                <a:noFill/>
              </a:ln>
              <a:effectLst/>
              <a:latin typeface="Arial" pitchFamily="34" charset="0"/>
              <a:ea typeface="Times New Roman" pitchFamily="18" charset="0"/>
              <a:cs typeface="Arial" pitchFamily="34" charset="0"/>
            </a:endParaRPr>
          </a:p>
          <a:p>
            <a:pPr lvl="0" eaLnBrk="0" fontAlgn="base" hangingPunct="0">
              <a:spcBef>
                <a:spcPct val="0"/>
              </a:spcBef>
              <a:spcAft>
                <a:spcPct val="0"/>
              </a:spcAft>
            </a:pPr>
            <a:r>
              <a:rPr kumimoji="0" lang="tt-RU" sz="20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1 төркем.</a:t>
            </a:r>
            <a:r>
              <a:rPr kumimoji="0" lang="tt-RU"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tt-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Аңлаткан фикерен ире кабул </a:t>
            </a:r>
            <a:r>
              <a:rPr kumimoji="0" lang="tt-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итмәсә,  моның </a:t>
            </a:r>
            <a:r>
              <a:rPr kumimoji="0" lang="tt-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өчен </a:t>
            </a:r>
            <a:r>
              <a:rPr kumimoji="0" lang="tt-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үпкәләү,  </a:t>
            </a:r>
            <a:endParaRPr kumimoji="0" lang="tt-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endParaRPr>
          </a:p>
          <a:p>
            <a:pPr lvl="0" eaLnBrk="0" fontAlgn="base" hangingPunct="0">
              <a:spcBef>
                <a:spcPct val="0"/>
              </a:spcBef>
              <a:spcAft>
                <a:spcPct val="0"/>
              </a:spcAft>
            </a:pPr>
            <a:r>
              <a:rPr lang="tt-RU" b="1" dirty="0" smtClean="0">
                <a:solidFill>
                  <a:srgbClr val="002060"/>
                </a:solidFill>
                <a:latin typeface="Arial" pitchFamily="34" charset="0"/>
                <a:ea typeface="Times New Roman" pitchFamily="18" charset="0"/>
                <a:cs typeface="Arial" pitchFamily="34" charset="0"/>
              </a:rPr>
              <a:t>              </a:t>
            </a:r>
            <a:r>
              <a:rPr lang="tt-RU" sz="1600" b="1" dirty="0" smtClean="0">
                <a:solidFill>
                  <a:srgbClr val="002060"/>
                </a:solidFill>
                <a:latin typeface="Arial" pitchFamily="34" charset="0"/>
                <a:ea typeface="Times New Roman" pitchFamily="18" charset="0"/>
                <a:cs typeface="Arial" pitchFamily="34" charset="0"/>
              </a:rPr>
              <a:t>3                            </a:t>
            </a:r>
            <a:r>
              <a:rPr lang="tt-RU" sz="1600" b="1" dirty="0" smtClean="0">
                <a:solidFill>
                  <a:srgbClr val="002060"/>
                </a:solidFill>
                <a:latin typeface="Arial" pitchFamily="34" charset="0"/>
                <a:ea typeface="Times New Roman" pitchFamily="18" charset="0"/>
                <a:cs typeface="Arial" pitchFamily="34" charset="0"/>
              </a:rPr>
              <a:t>4                                                    </a:t>
            </a:r>
            <a:r>
              <a:rPr lang="tt-RU" sz="1600" b="1" dirty="0" smtClean="0">
                <a:solidFill>
                  <a:srgbClr val="002060"/>
                </a:solidFill>
                <a:latin typeface="Arial" pitchFamily="34" charset="0"/>
                <a:ea typeface="Times New Roman" pitchFamily="18" charset="0"/>
                <a:cs typeface="Arial" pitchFamily="34" charset="0"/>
              </a:rPr>
              <a:t>                      </a:t>
            </a:r>
            <a:r>
              <a:rPr lang="tt-RU" sz="1600" b="1" dirty="0" smtClean="0">
                <a:solidFill>
                  <a:srgbClr val="002060"/>
                </a:solidFill>
                <a:latin typeface="Arial" pitchFamily="34" charset="0"/>
                <a:ea typeface="Times New Roman" pitchFamily="18" charset="0"/>
                <a:cs typeface="Arial" pitchFamily="34" charset="0"/>
              </a:rPr>
              <a:t>5</a:t>
            </a:r>
            <a:endParaRPr lang="tt-RU" sz="1600" b="1" dirty="0">
              <a:solidFill>
                <a:srgbClr val="002060"/>
              </a:solidFill>
              <a:latin typeface="Arial" pitchFamily="34" charset="0"/>
              <a:ea typeface="Times New Roman" pitchFamily="18" charset="0"/>
              <a:cs typeface="Arial" pitchFamily="34" charset="0"/>
            </a:endParaRPr>
          </a:p>
          <a:p>
            <a:pPr lvl="0" eaLnBrk="0" fontAlgn="base" hangingPunct="0">
              <a:spcBef>
                <a:spcPct val="0"/>
              </a:spcBef>
              <a:spcAft>
                <a:spcPct val="0"/>
              </a:spcAft>
            </a:pPr>
            <a:r>
              <a:rPr kumimoji="0" lang="tt-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ачулану, күңелсезләнү, караңгы </a:t>
            </a:r>
            <a:r>
              <a:rPr kumimoji="0" lang="tt-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йөз күрсәтү хатынга </a:t>
            </a:r>
            <a:r>
              <a:rPr kumimoji="0" lang="tt-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гаептер. </a:t>
            </a:r>
            <a:endParaRPr kumimoji="0" lang="tt-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endParaRPr>
          </a:p>
          <a:p>
            <a:pPr lvl="0" eaLnBrk="0" fontAlgn="base" hangingPunct="0">
              <a:spcBef>
                <a:spcPct val="0"/>
              </a:spcBef>
              <a:spcAft>
                <a:spcPct val="0"/>
              </a:spcAft>
            </a:pPr>
            <a:r>
              <a:rPr lang="tt-RU" b="1" dirty="0">
                <a:solidFill>
                  <a:srgbClr val="002060"/>
                </a:solidFill>
                <a:latin typeface="Arial" pitchFamily="34" charset="0"/>
                <a:ea typeface="Times New Roman" pitchFamily="18" charset="0"/>
                <a:cs typeface="Arial" pitchFamily="34" charset="0"/>
              </a:rPr>
              <a:t> </a:t>
            </a:r>
            <a:r>
              <a:rPr lang="tt-RU" b="1" dirty="0" smtClean="0">
                <a:solidFill>
                  <a:srgbClr val="002060"/>
                </a:solidFill>
                <a:latin typeface="Arial" pitchFamily="34" charset="0"/>
                <a:ea typeface="Times New Roman" pitchFamily="18" charset="0"/>
                <a:cs typeface="Arial" pitchFamily="34" charset="0"/>
              </a:rPr>
              <a:t>                                                                                                    </a:t>
            </a:r>
            <a:r>
              <a:rPr kumimoji="0" lang="tt-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a:t>
            </a:r>
            <a:r>
              <a:rPr kumimoji="0" lang="tt-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(Р</a:t>
            </a:r>
            <a:r>
              <a:rPr kumimoji="0" lang="tt-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Фәхреддин )</a:t>
            </a:r>
            <a:endParaRPr kumimoji="0" lang="ru-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endParaRPr>
          </a:p>
          <a:p>
            <a:pPr lvl="0" eaLnBrk="0" fontAlgn="base" hangingPunct="0">
              <a:spcBef>
                <a:spcPct val="0"/>
              </a:spcBef>
              <a:spcAft>
                <a:spcPct val="0"/>
              </a:spcAft>
            </a:pPr>
            <a:r>
              <a:rPr kumimoji="0" lang="tt-RU" b="0" i="0" u="none" strike="noStrike" cap="none" normalizeH="0" baseline="0" dirty="0" smtClean="0">
                <a:ln>
                  <a:noFill/>
                </a:ln>
                <a:effectLst/>
                <a:latin typeface="Arial" pitchFamily="34" charset="0"/>
                <a:ea typeface="Times New Roman" pitchFamily="18" charset="0"/>
                <a:cs typeface="Arial" pitchFamily="34" charset="0"/>
              </a:rPr>
              <a:t>                                                                                                                           </a:t>
            </a:r>
            <a:r>
              <a:rPr kumimoji="0" lang="tt-RU" b="0" i="0" u="none" strike="noStrike" cap="none" normalizeH="0" baseline="0" dirty="0" smtClean="0">
                <a:ln>
                  <a:noFill/>
                </a:ln>
                <a:effectLst/>
                <a:latin typeface="Arial" pitchFamily="34" charset="0"/>
                <a:ea typeface="Times New Roman" pitchFamily="18" charset="0"/>
                <a:cs typeface="Arial" pitchFamily="34" charset="0"/>
              </a:rPr>
              <a:t>1                                                    </a:t>
            </a:r>
            <a:endParaRPr kumimoji="0" lang="ru-RU" b="0" i="0" u="none" strike="noStrike" cap="none" normalizeH="0" baseline="0" dirty="0" smtClean="0">
              <a:ln>
                <a:noFill/>
              </a:ln>
              <a:effectLst/>
              <a:latin typeface="Arial" pitchFamily="34" charset="0"/>
              <a:ea typeface="Times New Roman" pitchFamily="18" charset="0"/>
              <a:cs typeface="Arial" pitchFamily="34" charset="0"/>
            </a:endParaRPr>
          </a:p>
          <a:p>
            <a:pPr lvl="0" eaLnBrk="0" fontAlgn="base" hangingPunct="0">
              <a:spcBef>
                <a:spcPct val="0"/>
              </a:spcBef>
              <a:spcAft>
                <a:spcPct val="0"/>
              </a:spcAft>
            </a:pPr>
            <a:r>
              <a:rPr kumimoji="0" lang="tt-RU" sz="20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2 төркем.</a:t>
            </a:r>
            <a:r>
              <a:rPr kumimoji="0" lang="tt-RU"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tt-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Әгәр дә хатын- кыз арасында  тәрбия вә гыйлем </a:t>
            </a:r>
            <a:r>
              <a:rPr kumimoji="0" lang="tt-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таралса, </a:t>
            </a:r>
            <a:endParaRPr kumimoji="0" lang="tt-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endParaRPr>
          </a:p>
          <a:p>
            <a:pPr lvl="0" eaLnBrk="0" fontAlgn="base" hangingPunct="0">
              <a:spcBef>
                <a:spcPct val="0"/>
              </a:spcBef>
              <a:spcAft>
                <a:spcPct val="0"/>
              </a:spcAft>
            </a:pPr>
            <a:r>
              <a:rPr lang="tt-RU" b="1" dirty="0" smtClean="0">
                <a:solidFill>
                  <a:srgbClr val="002060"/>
                </a:solidFill>
                <a:latin typeface="Arial" pitchFamily="34" charset="0"/>
                <a:ea typeface="Times New Roman" pitchFamily="18" charset="0"/>
                <a:cs typeface="Arial" pitchFamily="34" charset="0"/>
              </a:rPr>
              <a:t>                      2                                                                         </a:t>
            </a:r>
            <a:r>
              <a:rPr lang="tt-RU" b="1" dirty="0" smtClean="0">
                <a:solidFill>
                  <a:srgbClr val="002060"/>
                </a:solidFill>
                <a:latin typeface="Arial" pitchFamily="34" charset="0"/>
                <a:ea typeface="Times New Roman" pitchFamily="18" charset="0"/>
                <a:cs typeface="Arial" pitchFamily="34" charset="0"/>
              </a:rPr>
              <a:t>       3</a:t>
            </a:r>
            <a:endParaRPr lang="tt-RU" b="1" dirty="0">
              <a:solidFill>
                <a:srgbClr val="002060"/>
              </a:solidFill>
              <a:latin typeface="Arial" pitchFamily="34" charset="0"/>
              <a:ea typeface="Times New Roman" pitchFamily="18" charset="0"/>
              <a:cs typeface="Arial" pitchFamily="34" charset="0"/>
            </a:endParaRPr>
          </a:p>
          <a:p>
            <a:pPr lvl="0" eaLnBrk="0" fontAlgn="base" hangingPunct="0">
              <a:spcBef>
                <a:spcPct val="0"/>
              </a:spcBef>
              <a:spcAft>
                <a:spcPct val="0"/>
              </a:spcAft>
            </a:pPr>
            <a:r>
              <a:rPr kumimoji="0" lang="tt-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a:t>
            </a:r>
            <a:r>
              <a:rPr kumimoji="0" lang="tt-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һичшиксез, </a:t>
            </a:r>
            <a:r>
              <a:rPr kumimoji="0" lang="tt-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тәрбия дә вә гүзәл холык та балаларга күчәр.   </a:t>
            </a:r>
            <a:r>
              <a:rPr kumimoji="0" lang="tt-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(Р</a:t>
            </a:r>
            <a:r>
              <a:rPr kumimoji="0" lang="tt-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Фәхреддин )</a:t>
            </a:r>
            <a:endParaRPr lang="tt-RU" b="1" dirty="0" smtClean="0">
              <a:solidFill>
                <a:srgbClr val="002060"/>
              </a:solidFill>
              <a:latin typeface="Arial" pitchFamily="34" charset="0"/>
              <a:ea typeface="Times New Roman" pitchFamily="18" charset="0"/>
              <a:cs typeface="Arial" pitchFamily="34" charset="0"/>
            </a:endParaRPr>
          </a:p>
          <a:p>
            <a:pPr lvl="0" eaLnBrk="0" fontAlgn="base" hangingPunct="0">
              <a:spcBef>
                <a:spcPct val="0"/>
              </a:spcBef>
              <a:spcAft>
                <a:spcPct val="0"/>
              </a:spcAft>
            </a:pPr>
            <a:r>
              <a:rPr kumimoji="0" lang="tt-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a:t>
            </a:r>
          </a:p>
          <a:p>
            <a:pPr lvl="0" eaLnBrk="0" fontAlgn="base" hangingPunct="0">
              <a:spcBef>
                <a:spcPct val="0"/>
              </a:spcBef>
              <a:spcAft>
                <a:spcPct val="0"/>
              </a:spcAft>
            </a:pPr>
            <a:r>
              <a:rPr kumimoji="0" lang="tt-RU" b="0" i="0" u="none" strike="noStrike" cap="none" normalizeH="0" baseline="0" dirty="0" smtClean="0">
                <a:ln>
                  <a:noFill/>
                </a:ln>
                <a:effectLst/>
                <a:latin typeface="Arial" pitchFamily="34" charset="0"/>
                <a:ea typeface="Times New Roman" pitchFamily="18" charset="0"/>
                <a:cs typeface="Arial" pitchFamily="34" charset="0"/>
              </a:rPr>
              <a:t>                                                             1                                              2                                                                                                                                                                                                                                            </a:t>
            </a:r>
            <a:endParaRPr kumimoji="0" lang="ru-RU" b="0" i="0" u="none" strike="noStrike" cap="none" normalizeH="0" baseline="0" dirty="0" smtClean="0">
              <a:ln>
                <a:noFill/>
              </a:ln>
              <a:effectLst/>
              <a:latin typeface="Arial" pitchFamily="34" charset="0"/>
              <a:ea typeface="Times New Roman" pitchFamily="18" charset="0"/>
              <a:cs typeface="Arial" pitchFamily="34" charset="0"/>
            </a:endParaRPr>
          </a:p>
          <a:p>
            <a:pPr lvl="0" eaLnBrk="0" fontAlgn="base" hangingPunct="0">
              <a:spcBef>
                <a:spcPct val="0"/>
              </a:spcBef>
              <a:spcAft>
                <a:spcPct val="0"/>
              </a:spcAft>
            </a:pPr>
            <a:r>
              <a:rPr kumimoji="0" lang="tt-RU" sz="20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3 төркем.</a:t>
            </a:r>
            <a:r>
              <a:rPr kumimoji="0" lang="tt-RU"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tt-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Гаиләдә алган тәрбия – “ беренче” тәрбия </a:t>
            </a:r>
            <a:r>
              <a:rPr kumimoji="0" lang="tt-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булса, </a:t>
            </a:r>
            <a:r>
              <a:rPr kumimoji="0" lang="tt-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мәктәптә алган </a:t>
            </a:r>
          </a:p>
          <a:p>
            <a:pPr lvl="0" eaLnBrk="0" fontAlgn="base" hangingPunct="0">
              <a:spcBef>
                <a:spcPct val="0"/>
              </a:spcBef>
              <a:spcAft>
                <a:spcPct val="0"/>
              </a:spcAft>
            </a:pPr>
            <a:r>
              <a:rPr lang="tt-RU" b="1" dirty="0" smtClean="0">
                <a:solidFill>
                  <a:srgbClr val="002060"/>
                </a:solidFill>
                <a:latin typeface="Arial" pitchFamily="34" charset="0"/>
                <a:ea typeface="Times New Roman" pitchFamily="18" charset="0"/>
                <a:cs typeface="Arial" pitchFamily="34" charset="0"/>
              </a:rPr>
              <a:t>                 </a:t>
            </a:r>
            <a:r>
              <a:rPr lang="tt-RU" b="1" dirty="0" smtClean="0">
                <a:solidFill>
                  <a:srgbClr val="002060"/>
                </a:solidFill>
                <a:latin typeface="Arial" pitchFamily="34" charset="0"/>
                <a:ea typeface="Times New Roman" pitchFamily="18" charset="0"/>
                <a:cs typeface="Arial" pitchFamily="34" charset="0"/>
              </a:rPr>
              <a:t>3                                    </a:t>
            </a:r>
            <a:r>
              <a:rPr lang="tt-RU" b="1" dirty="0" smtClean="0">
                <a:solidFill>
                  <a:srgbClr val="002060"/>
                </a:solidFill>
                <a:latin typeface="Arial" pitchFamily="34" charset="0"/>
                <a:ea typeface="Times New Roman" pitchFamily="18" charset="0"/>
                <a:cs typeface="Arial" pitchFamily="34" charset="0"/>
              </a:rPr>
              <a:t>4</a:t>
            </a:r>
          </a:p>
          <a:p>
            <a:pPr lvl="0" eaLnBrk="0" fontAlgn="base" hangingPunct="0">
              <a:spcBef>
                <a:spcPct val="0"/>
              </a:spcBef>
              <a:spcAft>
                <a:spcPct val="0"/>
              </a:spcAft>
            </a:pPr>
            <a:r>
              <a:rPr kumimoji="0" lang="tt-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a:t>
            </a:r>
            <a:r>
              <a:rPr kumimoji="0" lang="tt-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тәрбия  </a:t>
            </a:r>
            <a:r>
              <a:rPr kumimoji="0" lang="tt-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a:t>
            </a:r>
            <a:r>
              <a:rPr lang="ru-RU" b="1" dirty="0" smtClean="0">
                <a:solidFill>
                  <a:srgbClr val="002060"/>
                </a:solidFill>
                <a:latin typeface="Arial" pitchFamily="34" charset="0"/>
                <a:ea typeface="Times New Roman" pitchFamily="18" charset="0"/>
                <a:cs typeface="Arial" pitchFamily="34" charset="0"/>
              </a:rPr>
              <a:t> </a:t>
            </a:r>
            <a:r>
              <a:rPr lang="ru-RU" b="1" dirty="0" smtClean="0">
                <a:solidFill>
                  <a:srgbClr val="002060"/>
                </a:solidFill>
                <a:latin typeface="Arial" pitchFamily="34" charset="0"/>
                <a:ea typeface="Times New Roman" pitchFamily="18" charset="0"/>
                <a:cs typeface="Arial" pitchFamily="34" charset="0"/>
              </a:rPr>
              <a:t> </a:t>
            </a:r>
            <a:r>
              <a:rPr kumimoji="0" lang="tt-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икенче </a:t>
            </a:r>
            <a:r>
              <a:rPr kumimoji="0" lang="tt-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тәрбиядер.    (Р</a:t>
            </a:r>
            <a:r>
              <a:rPr kumimoji="0" lang="tt-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Фәхреддин )</a:t>
            </a:r>
          </a:p>
          <a:p>
            <a:pPr lvl="0" eaLnBrk="0" fontAlgn="base" hangingPunct="0">
              <a:spcBef>
                <a:spcPct val="0"/>
              </a:spcBef>
              <a:spcAft>
                <a:spcPct val="0"/>
              </a:spcAft>
            </a:pPr>
            <a:endParaRPr lang="tt-RU" dirty="0">
              <a:latin typeface="Arial" pitchFamily="34" charset="0"/>
              <a:ea typeface="Times New Roman" pitchFamily="18" charset="0"/>
              <a:cs typeface="Arial" pitchFamily="34" charset="0"/>
            </a:endParaRPr>
          </a:p>
          <a:p>
            <a:pPr lvl="0" eaLnBrk="0" fontAlgn="base" hangingPunct="0">
              <a:spcBef>
                <a:spcPct val="0"/>
              </a:spcBef>
              <a:spcAft>
                <a:spcPct val="0"/>
              </a:spcAft>
            </a:pPr>
            <a:endParaRPr kumimoji="0" lang="tt-RU" b="0" i="0" u="none" strike="noStrike" cap="none" normalizeH="0" baseline="0" dirty="0" smtClean="0">
              <a:ln>
                <a:noFill/>
              </a:ln>
              <a:effectLst/>
              <a:latin typeface="Arial" pitchFamily="34" charset="0"/>
              <a:ea typeface="Times New Roman" pitchFamily="18" charset="0"/>
              <a:cs typeface="Arial" pitchFamily="34" charset="0"/>
            </a:endParaRPr>
          </a:p>
          <a:p>
            <a:pPr lvl="0" eaLnBrk="0" fontAlgn="base" hangingPunct="0">
              <a:spcBef>
                <a:spcPct val="0"/>
              </a:spcBef>
              <a:spcAft>
                <a:spcPct val="0"/>
              </a:spcAft>
            </a:pPr>
            <a:endParaRPr kumimoji="0" lang="tt-RU" b="0" i="0" u="none" strike="noStrike" cap="none" normalizeH="0" baseline="0" dirty="0" smtClean="0">
              <a:ln>
                <a:noFill/>
              </a:ln>
              <a:effectLst/>
              <a:latin typeface="Arial" pitchFamily="34" charset="0"/>
              <a:ea typeface="Times New Roman" pitchFamily="18"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052736"/>
            <a:ext cx="8686800" cy="650336"/>
          </a:xfrm>
        </p:spPr>
        <p:txBody>
          <a:bodyPr>
            <a:noAutofit/>
          </a:bodyPr>
          <a:lstStyle/>
          <a:p>
            <a:pPr algn="ctr"/>
            <a:r>
              <a:rPr lang="tt-RU" sz="4000" b="1" dirty="0" smtClean="0">
                <a:solidFill>
                  <a:srgbClr val="FF0000"/>
                </a:solidFill>
              </a:rPr>
              <a:t>3</a:t>
            </a:r>
            <a:r>
              <a:rPr lang="tt-RU" sz="4000" b="1" dirty="0" smtClean="0">
                <a:solidFill>
                  <a:srgbClr val="FF0000"/>
                </a:solidFill>
              </a:rPr>
              <a:t>. Җөмләләрнең </a:t>
            </a:r>
            <a:r>
              <a:rPr lang="tt-RU" sz="4000" b="1" dirty="0" smtClean="0">
                <a:solidFill>
                  <a:srgbClr val="FF0000"/>
                </a:solidFill>
              </a:rPr>
              <a:t>схемаларын </a:t>
            </a:r>
            <a:r>
              <a:rPr lang="tt-RU" sz="4000" b="1" dirty="0" smtClean="0">
                <a:solidFill>
                  <a:srgbClr val="FF0000"/>
                </a:solidFill>
              </a:rPr>
              <a:t>төзергә</a:t>
            </a:r>
            <a:endParaRPr lang="ru-RU" sz="4000" dirty="0">
              <a:solidFill>
                <a:srgbClr val="FF0000"/>
              </a:solidFill>
            </a:endParaRPr>
          </a:p>
        </p:txBody>
      </p:sp>
      <p:sp>
        <p:nvSpPr>
          <p:cNvPr id="3" name="Содержимое 2"/>
          <p:cNvSpPr>
            <a:spLocks noGrp="1"/>
          </p:cNvSpPr>
          <p:nvPr>
            <p:ph idx="1"/>
          </p:nvPr>
        </p:nvSpPr>
        <p:spPr>
          <a:xfrm>
            <a:off x="214282" y="1935480"/>
            <a:ext cx="8643998" cy="4708230"/>
          </a:xfrm>
        </p:spPr>
        <p:txBody>
          <a:bodyPr>
            <a:normAutofit/>
          </a:bodyPr>
          <a:lstStyle/>
          <a:p>
            <a:pPr marL="514350" indent="-514350" algn="just">
              <a:buAutoNum type="arabicPeriod"/>
            </a:pPr>
            <a:r>
              <a:rPr lang="tt-RU" b="1" dirty="0" smtClean="0">
                <a:solidFill>
                  <a:schemeClr val="accent1">
                    <a:lumMod val="75000"/>
                  </a:schemeClr>
                </a:solidFill>
              </a:rPr>
              <a:t>Көннәр яхшырырга охшаган, шулай булса без чаңгы шуарга чыгар идек.</a:t>
            </a:r>
          </a:p>
          <a:p>
            <a:pPr marL="514350" indent="-514350" algn="just">
              <a:buAutoNum type="arabicPeriod"/>
            </a:pPr>
            <a:r>
              <a:rPr lang="tt-RU" b="1" dirty="0" smtClean="0">
                <a:solidFill>
                  <a:schemeClr val="accent1">
                    <a:lumMod val="75000"/>
                  </a:schemeClr>
                </a:solidFill>
              </a:rPr>
              <a:t>Телебезне сакларга кирәк, югыйсә ул югалырга мөмкин.</a:t>
            </a:r>
          </a:p>
          <a:p>
            <a:pPr marL="514350" indent="-514350" algn="just">
              <a:buAutoNum type="arabicPeriod"/>
            </a:pPr>
            <a:r>
              <a:rPr lang="tt-RU" b="1" dirty="0" smtClean="0">
                <a:solidFill>
                  <a:schemeClr val="accent1">
                    <a:lumMod val="75000"/>
                  </a:schemeClr>
                </a:solidFill>
              </a:rPr>
              <a:t>Тырышып укымыйсың икән, чиреккә яхшы билгеләр чыкмый.</a:t>
            </a:r>
          </a:p>
          <a:p>
            <a:pPr marL="514350" indent="-514350" algn="just">
              <a:buAutoNum type="arabicPeriod"/>
            </a:pPr>
            <a:r>
              <a:rPr lang="tt-RU" b="1" dirty="0" smtClean="0">
                <a:solidFill>
                  <a:schemeClr val="accent1">
                    <a:lumMod val="75000"/>
                  </a:schemeClr>
                </a:solidFill>
              </a:rPr>
              <a:t>Илең турында уйласаң, гомерең озын була.</a:t>
            </a:r>
          </a:p>
          <a:p>
            <a:pPr marL="514350" indent="-514350" algn="just">
              <a:buAutoNum type="arabicPeriod"/>
            </a:pPr>
            <a:r>
              <a:rPr lang="tt-RU" b="1" dirty="0" smtClean="0">
                <a:solidFill>
                  <a:schemeClr val="accent1">
                    <a:lumMod val="75000"/>
                  </a:schemeClr>
                </a:solidFill>
              </a:rPr>
              <a:t>Ул китте исә, Нәсимә күңелсезләнә.</a:t>
            </a:r>
          </a:p>
          <a:p>
            <a:pPr marL="514350" indent="-514350" algn="just">
              <a:buAutoNum type="arabicPeriod"/>
            </a:pPr>
            <a:r>
              <a:rPr lang="tt-RU" b="1" dirty="0" smtClean="0">
                <a:solidFill>
                  <a:schemeClr val="accent1">
                    <a:lumMod val="75000"/>
                  </a:schemeClr>
                </a:solidFill>
              </a:rPr>
              <a:t>Кыш көне боз өстенә су чыкса, ашлык уңар.</a:t>
            </a:r>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tt-RU" b="1" dirty="0" smtClean="0"/>
              <a:t>             Көтелгән  җаваплар  </a:t>
            </a:r>
            <a:endParaRPr lang="ru-RU" dirty="0"/>
          </a:p>
        </p:txBody>
      </p:sp>
      <p:sp>
        <p:nvSpPr>
          <p:cNvPr id="3" name="Содержимое 2"/>
          <p:cNvSpPr>
            <a:spLocks noGrp="1"/>
          </p:cNvSpPr>
          <p:nvPr>
            <p:ph idx="1"/>
          </p:nvPr>
        </p:nvSpPr>
        <p:spPr/>
        <p:txBody>
          <a:bodyPr/>
          <a:lstStyle/>
          <a:p>
            <a:r>
              <a:rPr lang="tt-RU" sz="3200" b="1" dirty="0" smtClean="0">
                <a:solidFill>
                  <a:schemeClr val="accent4">
                    <a:lumMod val="50000"/>
                  </a:schemeClr>
                </a:solidFill>
              </a:rPr>
              <a:t>1. (    ), </a:t>
            </a:r>
            <a:r>
              <a:rPr lang="en-US" sz="3200" b="1" dirty="0" smtClean="0">
                <a:solidFill>
                  <a:schemeClr val="accent4">
                    <a:lumMod val="50000"/>
                  </a:schemeClr>
                </a:solidFill>
              </a:rPr>
              <a:t>  [ </a:t>
            </a:r>
            <a:r>
              <a:rPr lang="ru-RU" sz="3200" b="1" dirty="0" err="1" smtClean="0">
                <a:solidFill>
                  <a:schemeClr val="accent4">
                    <a:lumMod val="50000"/>
                  </a:schemeClr>
                </a:solidFill>
              </a:rPr>
              <a:t>шулай</a:t>
            </a:r>
            <a:r>
              <a:rPr lang="ru-RU" sz="3200" b="1" dirty="0" smtClean="0">
                <a:solidFill>
                  <a:schemeClr val="accent4">
                    <a:lumMod val="50000"/>
                  </a:schemeClr>
                </a:solidFill>
              </a:rPr>
              <a:t> </a:t>
            </a:r>
            <a:r>
              <a:rPr lang="ru-RU" sz="3200" b="1" dirty="0" err="1" smtClean="0">
                <a:solidFill>
                  <a:schemeClr val="accent4">
                    <a:lumMod val="50000"/>
                  </a:schemeClr>
                </a:solidFill>
              </a:rPr>
              <a:t>булса</a:t>
            </a:r>
            <a:r>
              <a:rPr lang="ru-RU" sz="3200" b="1" dirty="0" smtClean="0">
                <a:solidFill>
                  <a:schemeClr val="accent4">
                    <a:lumMod val="50000"/>
                  </a:schemeClr>
                </a:solidFill>
              </a:rPr>
              <a:t> </a:t>
            </a:r>
            <a:r>
              <a:rPr lang="en-US" sz="3200" b="1" dirty="0" smtClean="0">
                <a:solidFill>
                  <a:schemeClr val="accent4">
                    <a:lumMod val="50000"/>
                  </a:schemeClr>
                </a:solidFill>
              </a:rPr>
              <a:t>]</a:t>
            </a:r>
            <a:endParaRPr lang="tt-RU" sz="3200" b="1" dirty="0" smtClean="0">
              <a:solidFill>
                <a:schemeClr val="accent4">
                  <a:lumMod val="50000"/>
                </a:schemeClr>
              </a:solidFill>
            </a:endParaRPr>
          </a:p>
          <a:p>
            <a:r>
              <a:rPr lang="tt-RU" sz="3200" b="1" dirty="0" smtClean="0">
                <a:solidFill>
                  <a:schemeClr val="accent4">
                    <a:lumMod val="50000"/>
                  </a:schemeClr>
                </a:solidFill>
              </a:rPr>
              <a:t>2. </a:t>
            </a:r>
            <a:r>
              <a:rPr lang="tt-RU" sz="3200" b="1" dirty="0" smtClean="0">
                <a:solidFill>
                  <a:schemeClr val="accent4">
                    <a:lumMod val="50000"/>
                  </a:schemeClr>
                </a:solidFill>
              </a:rPr>
              <a:t>(    </a:t>
            </a:r>
            <a:r>
              <a:rPr lang="tt-RU" sz="3200" b="1" dirty="0" smtClean="0">
                <a:solidFill>
                  <a:schemeClr val="accent4">
                    <a:lumMod val="50000"/>
                  </a:schemeClr>
                </a:solidFill>
              </a:rPr>
              <a:t>), </a:t>
            </a:r>
            <a:r>
              <a:rPr lang="en-US" sz="3200" b="1" dirty="0" smtClean="0">
                <a:solidFill>
                  <a:schemeClr val="accent4">
                    <a:lumMod val="50000"/>
                  </a:schemeClr>
                </a:solidFill>
              </a:rPr>
              <a:t>  [ </a:t>
            </a:r>
            <a:r>
              <a:rPr lang="tt-RU" sz="3200" b="1" dirty="0" smtClean="0">
                <a:solidFill>
                  <a:schemeClr val="accent4">
                    <a:lumMod val="50000"/>
                  </a:schemeClr>
                </a:solidFill>
              </a:rPr>
              <a:t>югыйсә </a:t>
            </a:r>
            <a:r>
              <a:rPr lang="en-US" sz="3200" b="1" dirty="0" smtClean="0">
                <a:solidFill>
                  <a:schemeClr val="accent4">
                    <a:lumMod val="50000"/>
                  </a:schemeClr>
                </a:solidFill>
              </a:rPr>
              <a:t>]</a:t>
            </a:r>
            <a:endParaRPr lang="tt-RU" sz="3200" b="1" dirty="0" smtClean="0">
              <a:solidFill>
                <a:schemeClr val="accent4">
                  <a:lumMod val="50000"/>
                </a:schemeClr>
              </a:solidFill>
            </a:endParaRPr>
          </a:p>
          <a:p>
            <a:r>
              <a:rPr lang="tt-RU" sz="3200" b="1" dirty="0" smtClean="0">
                <a:solidFill>
                  <a:schemeClr val="accent4">
                    <a:lumMod val="50000"/>
                  </a:schemeClr>
                </a:solidFill>
              </a:rPr>
              <a:t>3. </a:t>
            </a:r>
            <a:r>
              <a:rPr lang="tt-RU" sz="3200" b="1" dirty="0" smtClean="0">
                <a:solidFill>
                  <a:schemeClr val="accent4">
                    <a:lumMod val="50000"/>
                  </a:schemeClr>
                </a:solidFill>
              </a:rPr>
              <a:t>( </a:t>
            </a:r>
            <a:r>
              <a:rPr lang="tt-RU" sz="3200" b="1" dirty="0" smtClean="0">
                <a:solidFill>
                  <a:schemeClr val="accent4">
                    <a:lumMod val="50000"/>
                  </a:schemeClr>
                </a:solidFill>
              </a:rPr>
              <a:t>...икән ), </a:t>
            </a:r>
            <a:r>
              <a:rPr lang="ru-RU" sz="3200" b="1" dirty="0" smtClean="0">
                <a:solidFill>
                  <a:schemeClr val="accent4">
                    <a:lumMod val="50000"/>
                  </a:schemeClr>
                </a:solidFill>
              </a:rPr>
              <a:t>[   </a:t>
            </a:r>
            <a:r>
              <a:rPr lang="ru-RU" sz="3200" b="1" dirty="0" smtClean="0">
                <a:solidFill>
                  <a:schemeClr val="accent4">
                    <a:lumMod val="50000"/>
                  </a:schemeClr>
                </a:solidFill>
              </a:rPr>
              <a:t>]</a:t>
            </a:r>
            <a:endParaRPr lang="ru-RU" sz="3200" b="1" dirty="0" smtClean="0">
              <a:solidFill>
                <a:schemeClr val="accent4">
                  <a:lumMod val="50000"/>
                </a:schemeClr>
              </a:solidFill>
            </a:endParaRPr>
          </a:p>
          <a:p>
            <a:r>
              <a:rPr lang="tt-RU" sz="3200" b="1" dirty="0" smtClean="0">
                <a:solidFill>
                  <a:schemeClr val="accent4">
                    <a:lumMod val="50000"/>
                  </a:schemeClr>
                </a:solidFill>
              </a:rPr>
              <a:t>4. </a:t>
            </a:r>
            <a:r>
              <a:rPr lang="ru-RU" sz="3200" b="1" dirty="0" smtClean="0">
                <a:solidFill>
                  <a:schemeClr val="accent4">
                    <a:lumMod val="50000"/>
                  </a:schemeClr>
                </a:solidFill>
              </a:rPr>
              <a:t>( </a:t>
            </a:r>
            <a:r>
              <a:rPr lang="tt-RU" sz="3200" b="1" dirty="0" smtClean="0">
                <a:solidFill>
                  <a:schemeClr val="accent4">
                    <a:lumMod val="50000"/>
                  </a:schemeClr>
                </a:solidFill>
              </a:rPr>
              <a:t>...саң</a:t>
            </a:r>
            <a:r>
              <a:rPr lang="ru-RU" sz="3200" b="1" dirty="0" smtClean="0">
                <a:solidFill>
                  <a:schemeClr val="accent4">
                    <a:lumMod val="50000"/>
                  </a:schemeClr>
                </a:solidFill>
              </a:rPr>
              <a:t>  ),  [   ]</a:t>
            </a:r>
          </a:p>
          <a:p>
            <a:pPr lvl="0"/>
            <a:r>
              <a:rPr lang="tt-RU" sz="3200" b="1" dirty="0" smtClean="0">
                <a:solidFill>
                  <a:schemeClr val="accent4">
                    <a:lumMod val="50000"/>
                  </a:schemeClr>
                </a:solidFill>
              </a:rPr>
              <a:t>5. ( ...исә ), </a:t>
            </a:r>
            <a:r>
              <a:rPr lang="ru-RU" sz="3200" b="1" dirty="0" smtClean="0">
                <a:solidFill>
                  <a:schemeClr val="accent4">
                    <a:lumMod val="50000"/>
                  </a:schemeClr>
                </a:solidFill>
              </a:rPr>
              <a:t>[   </a:t>
            </a:r>
            <a:r>
              <a:rPr lang="ru-RU" sz="3200" b="1" dirty="0" smtClean="0">
                <a:solidFill>
                  <a:schemeClr val="accent4">
                    <a:lumMod val="50000"/>
                  </a:schemeClr>
                </a:solidFill>
              </a:rPr>
              <a:t>]</a:t>
            </a:r>
            <a:endParaRPr lang="ru-RU" sz="3200" b="1" dirty="0" smtClean="0">
              <a:solidFill>
                <a:schemeClr val="accent4">
                  <a:lumMod val="50000"/>
                </a:schemeClr>
              </a:solidFill>
            </a:endParaRPr>
          </a:p>
          <a:p>
            <a:pPr lvl="0"/>
            <a:r>
              <a:rPr lang="tt-RU" sz="3200" b="1" dirty="0" smtClean="0">
                <a:solidFill>
                  <a:schemeClr val="accent4">
                    <a:lumMod val="50000"/>
                  </a:schemeClr>
                </a:solidFill>
              </a:rPr>
              <a:t>6</a:t>
            </a:r>
            <a:r>
              <a:rPr lang="ru-RU" sz="3200" b="1" dirty="0" smtClean="0">
                <a:solidFill>
                  <a:schemeClr val="accent4">
                    <a:lumMod val="50000"/>
                  </a:schemeClr>
                </a:solidFill>
              </a:rPr>
              <a:t> ( </a:t>
            </a:r>
            <a:r>
              <a:rPr lang="tt-RU" sz="3200" b="1" dirty="0" smtClean="0">
                <a:solidFill>
                  <a:schemeClr val="accent4">
                    <a:lumMod val="50000"/>
                  </a:schemeClr>
                </a:solidFill>
              </a:rPr>
              <a:t>...са</a:t>
            </a:r>
            <a:r>
              <a:rPr lang="ru-RU" sz="3200" b="1" dirty="0" smtClean="0">
                <a:solidFill>
                  <a:schemeClr val="accent4">
                    <a:lumMod val="50000"/>
                  </a:schemeClr>
                </a:solidFill>
              </a:rPr>
              <a:t>  ),  [   ]</a:t>
            </a:r>
          </a:p>
          <a:p>
            <a:pPr>
              <a:buNone/>
            </a:pP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Professions</a:t>
            </a:r>
            <a:r>
              <a:rPr lang="ru-RU" dirty="0" smtClean="0"/>
              <a:t>                  </a:t>
            </a:r>
            <a:r>
              <a:rPr lang="en-US" dirty="0" smtClean="0"/>
              <a:t>Actions</a:t>
            </a:r>
            <a:endParaRPr lang="ru-RU" dirty="0"/>
          </a:p>
        </p:txBody>
      </p:sp>
      <p:sp>
        <p:nvSpPr>
          <p:cNvPr id="3" name="Содержимое 2"/>
          <p:cNvSpPr>
            <a:spLocks noGrp="1"/>
          </p:cNvSpPr>
          <p:nvPr>
            <p:ph sz="half" idx="1"/>
          </p:nvPr>
        </p:nvSpPr>
        <p:spPr/>
        <p:txBody>
          <a:bodyPr>
            <a:normAutofit fontScale="47500" lnSpcReduction="20000"/>
          </a:bodyPr>
          <a:lstStyle/>
          <a:p>
            <a:r>
              <a:rPr lang="en-US" sz="4600" b="1" dirty="0" smtClean="0">
                <a:solidFill>
                  <a:srgbClr val="FF0000"/>
                </a:solidFill>
              </a:rPr>
              <a:t>Manager </a:t>
            </a:r>
          </a:p>
          <a:p>
            <a:r>
              <a:rPr lang="en-US" sz="4600" b="1" dirty="0" smtClean="0">
                <a:solidFill>
                  <a:srgbClr val="FF0000"/>
                </a:solidFill>
              </a:rPr>
              <a:t>Actor/actress</a:t>
            </a:r>
          </a:p>
          <a:p>
            <a:r>
              <a:rPr lang="en-US" sz="4600" b="1" dirty="0" smtClean="0">
                <a:solidFill>
                  <a:srgbClr val="FF0000"/>
                </a:solidFill>
              </a:rPr>
              <a:t>Reporter </a:t>
            </a:r>
          </a:p>
          <a:p>
            <a:r>
              <a:rPr lang="en-US" sz="4600" b="1" dirty="0" smtClean="0">
                <a:solidFill>
                  <a:srgbClr val="FF0000"/>
                </a:solidFill>
              </a:rPr>
              <a:t>Operator, stage-manager</a:t>
            </a:r>
          </a:p>
          <a:p>
            <a:r>
              <a:rPr lang="en-US" sz="4600" b="1" dirty="0" smtClean="0">
                <a:solidFill>
                  <a:srgbClr val="FF0000"/>
                </a:solidFill>
              </a:rPr>
              <a:t>Producer </a:t>
            </a:r>
          </a:p>
          <a:p>
            <a:r>
              <a:rPr lang="en-US" sz="4600" b="1" dirty="0" smtClean="0">
                <a:solidFill>
                  <a:srgbClr val="FF0000"/>
                </a:solidFill>
              </a:rPr>
              <a:t>Stuntman (</a:t>
            </a:r>
            <a:r>
              <a:rPr lang="ru-RU" sz="4600" b="1" dirty="0" smtClean="0">
                <a:solidFill>
                  <a:srgbClr val="FF0000"/>
                </a:solidFill>
              </a:rPr>
              <a:t>каскадер)</a:t>
            </a:r>
          </a:p>
          <a:p>
            <a:r>
              <a:rPr lang="en-US" sz="4600" b="1" dirty="0" smtClean="0">
                <a:solidFill>
                  <a:srgbClr val="FF0000"/>
                </a:solidFill>
              </a:rPr>
              <a:t>film editor</a:t>
            </a:r>
          </a:p>
          <a:p>
            <a:r>
              <a:rPr lang="en-US" sz="4600" b="1" dirty="0" smtClean="0">
                <a:solidFill>
                  <a:srgbClr val="FF0000"/>
                </a:solidFill>
              </a:rPr>
              <a:t>TV host</a:t>
            </a:r>
          </a:p>
          <a:p>
            <a:endParaRPr lang="ru-RU" dirty="0"/>
          </a:p>
        </p:txBody>
      </p:sp>
      <p:sp>
        <p:nvSpPr>
          <p:cNvPr id="4" name="Содержимое 3"/>
          <p:cNvSpPr>
            <a:spLocks noGrp="1"/>
          </p:cNvSpPr>
          <p:nvPr>
            <p:ph sz="half" idx="2"/>
          </p:nvPr>
        </p:nvSpPr>
        <p:spPr/>
        <p:txBody>
          <a:bodyPr>
            <a:normAutofit fontScale="47500" lnSpcReduction="20000"/>
          </a:bodyPr>
          <a:lstStyle/>
          <a:p>
            <a:r>
              <a:rPr lang="en-US" sz="4400" b="1" dirty="0" smtClean="0">
                <a:solidFill>
                  <a:srgbClr val="FF0000"/>
                </a:solidFill>
              </a:rPr>
              <a:t>shoot a film</a:t>
            </a:r>
          </a:p>
          <a:p>
            <a:r>
              <a:rPr lang="en-US" sz="4400" b="1" dirty="0" smtClean="0">
                <a:solidFill>
                  <a:srgbClr val="FF0000"/>
                </a:solidFill>
              </a:rPr>
              <a:t>to produce</a:t>
            </a:r>
          </a:p>
          <a:p>
            <a:r>
              <a:rPr lang="en-US" sz="4400" b="1" dirty="0" smtClean="0">
                <a:solidFill>
                  <a:srgbClr val="FF0000"/>
                </a:solidFill>
              </a:rPr>
              <a:t>To sponsor ( the)</a:t>
            </a:r>
          </a:p>
          <a:p>
            <a:r>
              <a:rPr lang="en-US" sz="4400" b="1" dirty="0" smtClean="0">
                <a:solidFill>
                  <a:srgbClr val="FF0000"/>
                </a:solidFill>
              </a:rPr>
              <a:t>to star in the film</a:t>
            </a:r>
          </a:p>
          <a:p>
            <a:endParaRPr lang="ru-RU" dirty="0" smtClean="0">
              <a:solidFill>
                <a:srgbClr val="99FF33"/>
              </a:solidFill>
            </a:endParaRPr>
          </a:p>
          <a:p>
            <a:r>
              <a:rPr lang="en-US" sz="4800" b="1" dirty="0" err="1" smtClean="0">
                <a:solidFill>
                  <a:srgbClr val="00B050"/>
                </a:solidFill>
              </a:rPr>
              <a:t>Programmes</a:t>
            </a:r>
            <a:endParaRPr lang="en-US" sz="4800" b="1" dirty="0" smtClean="0">
              <a:solidFill>
                <a:srgbClr val="00B050"/>
              </a:solidFill>
            </a:endParaRPr>
          </a:p>
          <a:p>
            <a:r>
              <a:rPr lang="en-US" sz="3800" b="1" dirty="0" smtClean="0">
                <a:solidFill>
                  <a:srgbClr val="FF0000"/>
                </a:solidFill>
              </a:rPr>
              <a:t>An advert</a:t>
            </a:r>
          </a:p>
          <a:p>
            <a:r>
              <a:rPr lang="en-US" sz="3800" b="1" dirty="0" smtClean="0">
                <a:solidFill>
                  <a:srgbClr val="FF0000"/>
                </a:solidFill>
              </a:rPr>
              <a:t>The Internet</a:t>
            </a:r>
          </a:p>
          <a:p>
            <a:r>
              <a:rPr lang="en-US" sz="3800" b="1" dirty="0" smtClean="0">
                <a:solidFill>
                  <a:srgbClr val="FF0000"/>
                </a:solidFill>
              </a:rPr>
              <a:t>A music </a:t>
            </a:r>
            <a:r>
              <a:rPr lang="en-US" sz="3800" b="1" dirty="0" err="1" smtClean="0">
                <a:solidFill>
                  <a:srgbClr val="FF0000"/>
                </a:solidFill>
              </a:rPr>
              <a:t>programme</a:t>
            </a:r>
            <a:endParaRPr lang="en-US" sz="3800" b="1" dirty="0" smtClean="0">
              <a:solidFill>
                <a:srgbClr val="FF0000"/>
              </a:solidFill>
            </a:endParaRPr>
          </a:p>
          <a:p>
            <a:r>
              <a:rPr lang="en-US" sz="3800" b="1" dirty="0" smtClean="0">
                <a:solidFill>
                  <a:srgbClr val="FF0000"/>
                </a:solidFill>
              </a:rPr>
              <a:t>A quiz</a:t>
            </a:r>
          </a:p>
          <a:p>
            <a:r>
              <a:rPr lang="en-US" sz="3800" b="1" dirty="0" smtClean="0">
                <a:solidFill>
                  <a:srgbClr val="FF0000"/>
                </a:solidFill>
              </a:rPr>
              <a:t>A soap opera</a:t>
            </a:r>
          </a:p>
          <a:p>
            <a:r>
              <a:rPr lang="en-US" sz="3800" b="1" dirty="0" smtClean="0">
                <a:solidFill>
                  <a:srgbClr val="FF0000"/>
                </a:solidFill>
              </a:rPr>
              <a:t>Sports news</a:t>
            </a:r>
          </a:p>
          <a:p>
            <a:r>
              <a:rPr lang="en-US" sz="3800" b="1" dirty="0" smtClean="0">
                <a:solidFill>
                  <a:srgbClr val="FF0000"/>
                </a:solidFill>
              </a:rPr>
              <a:t>A talk show</a:t>
            </a:r>
          </a:p>
          <a:p>
            <a:r>
              <a:rPr lang="en-US" sz="3800" b="1" dirty="0" smtClean="0">
                <a:solidFill>
                  <a:srgbClr val="FF0000"/>
                </a:solidFill>
              </a:rPr>
              <a:t>A weather forecast</a:t>
            </a:r>
          </a:p>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654428"/>
          </a:xfrm>
        </p:spPr>
        <p:txBody>
          <a:bodyPr>
            <a:normAutofit/>
          </a:bodyPr>
          <a:lstStyle/>
          <a:p>
            <a:pPr algn="ctr"/>
            <a:r>
              <a:rPr lang="en-US" b="1" dirty="0" smtClean="0">
                <a:solidFill>
                  <a:srgbClr val="FF0000"/>
                </a:solidFill>
              </a:rPr>
              <a:t>If I </a:t>
            </a:r>
            <a:r>
              <a:rPr lang="en-US" b="1" u="sng" dirty="0" smtClean="0">
                <a:solidFill>
                  <a:srgbClr val="FF0000"/>
                </a:solidFill>
              </a:rPr>
              <a:t>were</a:t>
            </a:r>
            <a:r>
              <a:rPr lang="en-US" b="1" dirty="0" smtClean="0">
                <a:solidFill>
                  <a:srgbClr val="FF0000"/>
                </a:solidFill>
              </a:rPr>
              <a:t> a famous actor I </a:t>
            </a:r>
            <a:r>
              <a:rPr lang="en-US" b="1" u="sng" dirty="0" smtClean="0">
                <a:solidFill>
                  <a:srgbClr val="FF0000"/>
                </a:solidFill>
              </a:rPr>
              <a:t>would</a:t>
            </a:r>
            <a:r>
              <a:rPr lang="en-US" b="1" dirty="0" smtClean="0">
                <a:solidFill>
                  <a:srgbClr val="FF0000"/>
                </a:solidFill>
              </a:rPr>
              <a:t> </a:t>
            </a:r>
            <a:r>
              <a:rPr lang="en-US" b="1" u="sng" dirty="0" smtClean="0">
                <a:solidFill>
                  <a:srgbClr val="FF0000"/>
                </a:solidFill>
              </a:rPr>
              <a:t>play</a:t>
            </a:r>
            <a:r>
              <a:rPr lang="en-US" b="1" dirty="0" smtClean="0">
                <a:solidFill>
                  <a:srgbClr val="FF0000"/>
                </a:solidFill>
              </a:rPr>
              <a:t> in an interesting  film.</a:t>
            </a:r>
            <a:endParaRPr lang="ru-RU" b="1"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052736"/>
            <a:ext cx="8229600" cy="1143000"/>
          </a:xfrm>
        </p:spPr>
        <p:txBody>
          <a:bodyPr>
            <a:normAutofit fontScale="90000"/>
          </a:bodyPr>
          <a:lstStyle/>
          <a:p>
            <a:pPr algn="ctr"/>
            <a:r>
              <a:rPr lang="tt-RU" dirty="0" smtClean="0"/>
              <a:t/>
            </a:r>
            <a:br>
              <a:rPr lang="tt-RU" dirty="0" smtClean="0"/>
            </a:br>
            <a:r>
              <a:rPr lang="tt-RU" dirty="0"/>
              <a:t/>
            </a:r>
            <a:br>
              <a:rPr lang="tt-RU" dirty="0"/>
            </a:br>
            <a:r>
              <a:rPr lang="en-US" sz="3600" b="1" dirty="0" smtClean="0">
                <a:solidFill>
                  <a:srgbClr val="FF0000"/>
                </a:solidFill>
              </a:rPr>
              <a:t>2nd   Conditional</a:t>
            </a:r>
            <a:r>
              <a:rPr lang="ru-RU" sz="3600" b="1" dirty="0" smtClean="0">
                <a:solidFill>
                  <a:srgbClr val="FF0000"/>
                </a:solidFill>
              </a:rPr>
              <a:t/>
            </a:r>
            <a:br>
              <a:rPr lang="ru-RU" sz="3600" b="1" dirty="0" smtClean="0">
                <a:solidFill>
                  <a:srgbClr val="FF0000"/>
                </a:solidFill>
              </a:rPr>
            </a:br>
            <a:r>
              <a:rPr lang="ru-RU" sz="3600" b="1" dirty="0" smtClean="0">
                <a:solidFill>
                  <a:srgbClr val="FF0000"/>
                </a:solidFill>
              </a:rPr>
              <a:t>1. используется, когда мы  говорим о выдуманных, нереальных или маловероятных событиях В БУДУЩЕМ:</a:t>
            </a:r>
            <a:endParaRPr lang="ru-RU" sz="3600" b="1" dirty="0">
              <a:solidFill>
                <a:srgbClr val="FF0000"/>
              </a:solidFill>
            </a:endParaRPr>
          </a:p>
        </p:txBody>
      </p:sp>
      <p:sp>
        <p:nvSpPr>
          <p:cNvPr id="3" name="Содержимое 2"/>
          <p:cNvSpPr>
            <a:spLocks noGrp="1"/>
          </p:cNvSpPr>
          <p:nvPr>
            <p:ph sz="half" idx="1"/>
          </p:nvPr>
        </p:nvSpPr>
        <p:spPr>
          <a:xfrm>
            <a:off x="457200" y="2500306"/>
            <a:ext cx="4038600" cy="3625857"/>
          </a:xfrm>
        </p:spPr>
        <p:txBody>
          <a:bodyPr>
            <a:normAutofit fontScale="92500" lnSpcReduction="20000"/>
          </a:bodyPr>
          <a:lstStyle/>
          <a:p>
            <a:pPr fontAlgn="t"/>
            <a:r>
              <a:rPr lang="en-US" b="1" dirty="0">
                <a:solidFill>
                  <a:srgbClr val="002060"/>
                </a:solidFill>
              </a:rPr>
              <a:t>If clause</a:t>
            </a:r>
            <a:endParaRPr lang="ru-RU" b="1" dirty="0">
              <a:solidFill>
                <a:srgbClr val="002060"/>
              </a:solidFill>
            </a:endParaRPr>
          </a:p>
          <a:p>
            <a:pPr fontAlgn="t">
              <a:buNone/>
            </a:pPr>
            <a:r>
              <a:rPr lang="ru-RU" dirty="0" smtClean="0">
                <a:solidFill>
                  <a:srgbClr val="002060"/>
                </a:solidFill>
              </a:rPr>
              <a:t>              </a:t>
            </a:r>
            <a:r>
              <a:rPr lang="en-US" dirty="0" smtClean="0">
                <a:solidFill>
                  <a:srgbClr val="002060"/>
                </a:solidFill>
              </a:rPr>
              <a:t>IF</a:t>
            </a:r>
            <a:r>
              <a:rPr lang="en-US" dirty="0">
                <a:solidFill>
                  <a:srgbClr val="002060"/>
                </a:solidFill>
              </a:rPr>
              <a:t>+ </a:t>
            </a:r>
            <a:r>
              <a:rPr lang="en-US" dirty="0" smtClean="0">
                <a:solidFill>
                  <a:srgbClr val="002060"/>
                </a:solidFill>
              </a:rPr>
              <a:t>PAST</a:t>
            </a:r>
            <a:endParaRPr lang="tt-RU" dirty="0" smtClean="0">
              <a:solidFill>
                <a:srgbClr val="002060"/>
              </a:solidFill>
            </a:endParaRPr>
          </a:p>
          <a:p>
            <a:pPr fontAlgn="t"/>
            <a:endParaRPr lang="tt-RU" dirty="0">
              <a:solidFill>
                <a:srgbClr val="002060"/>
              </a:solidFill>
            </a:endParaRPr>
          </a:p>
          <a:p>
            <a:pPr fontAlgn="t">
              <a:buNone/>
            </a:pPr>
            <a:endParaRPr lang="ru-RU" dirty="0">
              <a:solidFill>
                <a:srgbClr val="002060"/>
              </a:solidFill>
            </a:endParaRPr>
          </a:p>
          <a:p>
            <a:pPr fontAlgn="t"/>
            <a:r>
              <a:rPr lang="en-US" dirty="0">
                <a:solidFill>
                  <a:srgbClr val="002060"/>
                </a:solidFill>
              </a:rPr>
              <a:t>If I </a:t>
            </a:r>
            <a:r>
              <a:rPr lang="en-US" b="1" u="sng" dirty="0">
                <a:solidFill>
                  <a:srgbClr val="002060"/>
                </a:solidFill>
              </a:rPr>
              <a:t>were</a:t>
            </a:r>
            <a:r>
              <a:rPr lang="en-US" dirty="0">
                <a:solidFill>
                  <a:srgbClr val="002060"/>
                </a:solidFill>
              </a:rPr>
              <a:t> a gold fish,</a:t>
            </a:r>
            <a:endParaRPr lang="ru-RU" dirty="0">
              <a:solidFill>
                <a:srgbClr val="002060"/>
              </a:solidFill>
            </a:endParaRPr>
          </a:p>
          <a:p>
            <a:pPr fontAlgn="t"/>
            <a:r>
              <a:rPr lang="en-US" dirty="0">
                <a:solidFill>
                  <a:srgbClr val="002060"/>
                </a:solidFill>
              </a:rPr>
              <a:t>If you </a:t>
            </a:r>
            <a:r>
              <a:rPr lang="en-US" b="1" u="sng" dirty="0">
                <a:solidFill>
                  <a:srgbClr val="002060"/>
                </a:solidFill>
              </a:rPr>
              <a:t>were not</a:t>
            </a:r>
            <a:r>
              <a:rPr lang="en-US" u="sng" dirty="0">
                <a:solidFill>
                  <a:srgbClr val="002060"/>
                </a:solidFill>
              </a:rPr>
              <a:t> </a:t>
            </a:r>
            <a:r>
              <a:rPr lang="en-US" dirty="0">
                <a:solidFill>
                  <a:srgbClr val="002060"/>
                </a:solidFill>
              </a:rPr>
              <a:t>late for the last train</a:t>
            </a:r>
            <a:r>
              <a:rPr lang="en-US" dirty="0" smtClean="0">
                <a:solidFill>
                  <a:srgbClr val="002060"/>
                </a:solidFill>
              </a:rPr>
              <a:t>,</a:t>
            </a:r>
            <a:endParaRPr lang="tt-RU" dirty="0" smtClean="0">
              <a:solidFill>
                <a:srgbClr val="002060"/>
              </a:solidFill>
            </a:endParaRPr>
          </a:p>
          <a:p>
            <a:pPr fontAlgn="t"/>
            <a:endParaRPr lang="ru-RU" dirty="0">
              <a:solidFill>
                <a:srgbClr val="002060"/>
              </a:solidFill>
            </a:endParaRPr>
          </a:p>
          <a:p>
            <a:pPr fontAlgn="t"/>
            <a:r>
              <a:rPr lang="en-US" dirty="0">
                <a:solidFill>
                  <a:srgbClr val="002060"/>
                </a:solidFill>
              </a:rPr>
              <a:t>If </a:t>
            </a:r>
            <a:r>
              <a:rPr lang="ru-RU" dirty="0">
                <a:solidFill>
                  <a:srgbClr val="002060"/>
                </a:solidFill>
              </a:rPr>
              <a:t> </a:t>
            </a:r>
            <a:r>
              <a:rPr lang="en-US" dirty="0">
                <a:solidFill>
                  <a:srgbClr val="002060"/>
                </a:solidFill>
              </a:rPr>
              <a:t>he </a:t>
            </a:r>
            <a:r>
              <a:rPr lang="en-US" b="1" u="sng" dirty="0">
                <a:solidFill>
                  <a:srgbClr val="002060"/>
                </a:solidFill>
              </a:rPr>
              <a:t>failed</a:t>
            </a:r>
            <a:r>
              <a:rPr lang="en-US" b="1" dirty="0">
                <a:solidFill>
                  <a:srgbClr val="002060"/>
                </a:solidFill>
              </a:rPr>
              <a:t>  </a:t>
            </a:r>
            <a:r>
              <a:rPr lang="en-US" dirty="0">
                <a:solidFill>
                  <a:srgbClr val="002060"/>
                </a:solidFill>
              </a:rPr>
              <a:t>the exam,</a:t>
            </a:r>
            <a:endParaRPr lang="ru-RU" dirty="0">
              <a:solidFill>
                <a:srgbClr val="002060"/>
              </a:solidFill>
            </a:endParaRPr>
          </a:p>
          <a:p>
            <a:pPr>
              <a:buNone/>
            </a:pPr>
            <a:endParaRPr lang="ru-RU" dirty="0"/>
          </a:p>
        </p:txBody>
      </p:sp>
      <p:sp>
        <p:nvSpPr>
          <p:cNvPr id="4" name="Содержимое 3"/>
          <p:cNvSpPr>
            <a:spLocks noGrp="1"/>
          </p:cNvSpPr>
          <p:nvPr>
            <p:ph sz="half" idx="2"/>
          </p:nvPr>
        </p:nvSpPr>
        <p:spPr>
          <a:xfrm>
            <a:off x="4648200" y="2500306"/>
            <a:ext cx="4038600" cy="3625857"/>
          </a:xfrm>
        </p:spPr>
        <p:txBody>
          <a:bodyPr>
            <a:normAutofit fontScale="92500" lnSpcReduction="20000"/>
          </a:bodyPr>
          <a:lstStyle/>
          <a:p>
            <a:pPr fontAlgn="t"/>
            <a:r>
              <a:rPr lang="en-US" b="1" dirty="0" smtClean="0">
                <a:solidFill>
                  <a:srgbClr val="002060"/>
                </a:solidFill>
              </a:rPr>
              <a:t>Main clause</a:t>
            </a:r>
            <a:endParaRPr lang="ru-RU" b="1" dirty="0" smtClean="0">
              <a:solidFill>
                <a:srgbClr val="002060"/>
              </a:solidFill>
            </a:endParaRPr>
          </a:p>
          <a:p>
            <a:pPr fontAlgn="t"/>
            <a:r>
              <a:rPr lang="en-US" dirty="0" smtClean="0">
                <a:solidFill>
                  <a:srgbClr val="002060"/>
                </a:solidFill>
              </a:rPr>
              <a:t>Would/should</a:t>
            </a:r>
            <a:r>
              <a:rPr lang="ru-RU" dirty="0" smtClean="0">
                <a:solidFill>
                  <a:srgbClr val="002060"/>
                </a:solidFill>
              </a:rPr>
              <a:t>(редко)</a:t>
            </a:r>
            <a:r>
              <a:rPr lang="en-US" dirty="0" smtClean="0">
                <a:solidFill>
                  <a:srgbClr val="002060"/>
                </a:solidFill>
              </a:rPr>
              <a:t>/could/might + </a:t>
            </a:r>
            <a:r>
              <a:rPr lang="en-US" b="1" u="sng" dirty="0" smtClean="0">
                <a:solidFill>
                  <a:srgbClr val="002060"/>
                </a:solidFill>
              </a:rPr>
              <a:t>infinitive</a:t>
            </a:r>
            <a:r>
              <a:rPr lang="en-US" dirty="0" smtClean="0">
                <a:solidFill>
                  <a:srgbClr val="002060"/>
                </a:solidFill>
              </a:rPr>
              <a:t> without </a:t>
            </a:r>
            <a:r>
              <a:rPr lang="en-US" b="1" u="sng" dirty="0" smtClean="0">
                <a:solidFill>
                  <a:srgbClr val="002060"/>
                </a:solidFill>
              </a:rPr>
              <a:t>TO</a:t>
            </a:r>
            <a:endParaRPr lang="ru-RU" b="1" u="sng" dirty="0" smtClean="0">
              <a:solidFill>
                <a:srgbClr val="002060"/>
              </a:solidFill>
            </a:endParaRPr>
          </a:p>
          <a:p>
            <a:pPr fontAlgn="t">
              <a:buNone/>
            </a:pPr>
            <a:r>
              <a:rPr lang="en-US" dirty="0" smtClean="0">
                <a:solidFill>
                  <a:srgbClr val="002060"/>
                </a:solidFill>
              </a:rPr>
              <a:t>I </a:t>
            </a:r>
            <a:r>
              <a:rPr lang="en-US" b="1" u="sng" dirty="0" smtClean="0">
                <a:solidFill>
                  <a:srgbClr val="002060"/>
                </a:solidFill>
              </a:rPr>
              <a:t>would live</a:t>
            </a:r>
            <a:r>
              <a:rPr lang="en-US" dirty="0" smtClean="0">
                <a:solidFill>
                  <a:srgbClr val="002060"/>
                </a:solidFill>
              </a:rPr>
              <a:t> in a beautiful aquarium.</a:t>
            </a:r>
            <a:endParaRPr lang="ru-RU" dirty="0" smtClean="0">
              <a:solidFill>
                <a:srgbClr val="002060"/>
              </a:solidFill>
            </a:endParaRPr>
          </a:p>
          <a:p>
            <a:pPr fontAlgn="t"/>
            <a:r>
              <a:rPr lang="en-US" dirty="0" smtClean="0">
                <a:solidFill>
                  <a:srgbClr val="002060"/>
                </a:solidFill>
              </a:rPr>
              <a:t>you </a:t>
            </a:r>
            <a:r>
              <a:rPr lang="en-US" b="1" u="sng" dirty="0" smtClean="0">
                <a:solidFill>
                  <a:srgbClr val="002060"/>
                </a:solidFill>
              </a:rPr>
              <a:t>could  get </a:t>
            </a:r>
            <a:r>
              <a:rPr lang="en-US" dirty="0" smtClean="0">
                <a:solidFill>
                  <a:srgbClr val="002060"/>
                </a:solidFill>
              </a:rPr>
              <a:t>home without troubles.</a:t>
            </a:r>
            <a:endParaRPr lang="ru-RU" dirty="0" smtClean="0">
              <a:solidFill>
                <a:srgbClr val="002060"/>
              </a:solidFill>
            </a:endParaRPr>
          </a:p>
          <a:p>
            <a:pPr fontAlgn="t"/>
            <a:r>
              <a:rPr lang="en-US" dirty="0" smtClean="0">
                <a:solidFill>
                  <a:srgbClr val="002060"/>
                </a:solidFill>
              </a:rPr>
              <a:t>we all </a:t>
            </a:r>
            <a:r>
              <a:rPr lang="en-US" b="1" u="sng" dirty="0" smtClean="0">
                <a:solidFill>
                  <a:srgbClr val="002060"/>
                </a:solidFill>
              </a:rPr>
              <a:t>would be </a:t>
            </a:r>
            <a:r>
              <a:rPr lang="en-US" dirty="0" smtClean="0">
                <a:solidFill>
                  <a:srgbClr val="002060"/>
                </a:solidFill>
              </a:rPr>
              <a:t>so surprised</a:t>
            </a:r>
            <a:endParaRPr lang="ru-RU" dirty="0" smtClean="0">
              <a:solidFill>
                <a:srgbClr val="002060"/>
              </a:solidFill>
            </a:endParaRPr>
          </a:p>
          <a:p>
            <a:pPr>
              <a:buNone/>
            </a:pP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357166"/>
            <a:ext cx="8229600" cy="1868478"/>
          </a:xfrm>
        </p:spPr>
        <p:txBody>
          <a:bodyPr>
            <a:noAutofit/>
          </a:bodyPr>
          <a:lstStyle/>
          <a:p>
            <a:pPr algn="ctr"/>
            <a:r>
              <a:rPr lang="en-US" sz="3200" b="1" dirty="0" smtClean="0">
                <a:solidFill>
                  <a:srgbClr val="FF0000"/>
                </a:solidFill>
              </a:rPr>
              <a:t>2nd   Conditional</a:t>
            </a:r>
            <a:r>
              <a:rPr lang="ru-RU" sz="3200" b="1" dirty="0" smtClean="0">
                <a:solidFill>
                  <a:srgbClr val="FF0000"/>
                </a:solidFill>
              </a:rPr>
              <a:t/>
            </a:r>
            <a:br>
              <a:rPr lang="ru-RU" sz="3200" b="1" dirty="0" smtClean="0">
                <a:solidFill>
                  <a:srgbClr val="FF0000"/>
                </a:solidFill>
              </a:rPr>
            </a:br>
            <a:r>
              <a:rPr lang="ru-RU" sz="3200" b="1" dirty="0" smtClean="0">
                <a:solidFill>
                  <a:srgbClr val="FF0000"/>
                </a:solidFill>
              </a:rPr>
              <a:t>2. используется, когда мы  говорим о  нереальных или невозможных  событиях  В НАСТОЯЩЕМ:</a:t>
            </a:r>
            <a:endParaRPr lang="ru-RU" sz="3200" b="1" dirty="0">
              <a:solidFill>
                <a:srgbClr val="FF0000"/>
              </a:solidFill>
            </a:endParaRPr>
          </a:p>
        </p:txBody>
      </p:sp>
      <p:sp>
        <p:nvSpPr>
          <p:cNvPr id="3" name="Содержимое 2"/>
          <p:cNvSpPr>
            <a:spLocks noGrp="1"/>
          </p:cNvSpPr>
          <p:nvPr>
            <p:ph sz="half" idx="1"/>
          </p:nvPr>
        </p:nvSpPr>
        <p:spPr>
          <a:xfrm>
            <a:off x="457200" y="2428868"/>
            <a:ext cx="4038600" cy="4143404"/>
          </a:xfrm>
        </p:spPr>
        <p:txBody>
          <a:bodyPr>
            <a:normAutofit/>
          </a:bodyPr>
          <a:lstStyle/>
          <a:p>
            <a:pPr fontAlgn="t"/>
            <a:r>
              <a:rPr lang="en-US" b="1" dirty="0">
                <a:solidFill>
                  <a:schemeClr val="accent5">
                    <a:lumMod val="50000"/>
                  </a:schemeClr>
                </a:solidFill>
              </a:rPr>
              <a:t>If clause</a:t>
            </a:r>
            <a:endParaRPr lang="ru-RU" b="1" dirty="0">
              <a:solidFill>
                <a:schemeClr val="accent5">
                  <a:lumMod val="50000"/>
                </a:schemeClr>
              </a:solidFill>
            </a:endParaRPr>
          </a:p>
          <a:p>
            <a:pPr fontAlgn="t"/>
            <a:r>
              <a:rPr lang="en-US" dirty="0">
                <a:solidFill>
                  <a:schemeClr val="accent5">
                    <a:lumMod val="50000"/>
                  </a:schemeClr>
                </a:solidFill>
              </a:rPr>
              <a:t>IF+ </a:t>
            </a:r>
            <a:r>
              <a:rPr lang="en-US" dirty="0" smtClean="0">
                <a:solidFill>
                  <a:schemeClr val="accent5">
                    <a:lumMod val="50000"/>
                  </a:schemeClr>
                </a:solidFill>
              </a:rPr>
              <a:t>PAST</a:t>
            </a:r>
            <a:endParaRPr lang="tt-RU" dirty="0" smtClean="0">
              <a:solidFill>
                <a:schemeClr val="accent5">
                  <a:lumMod val="50000"/>
                </a:schemeClr>
              </a:solidFill>
            </a:endParaRPr>
          </a:p>
          <a:p>
            <a:pPr fontAlgn="t">
              <a:buNone/>
            </a:pPr>
            <a:endParaRPr lang="ru-RU" dirty="0">
              <a:solidFill>
                <a:schemeClr val="accent5">
                  <a:lumMod val="50000"/>
                </a:schemeClr>
              </a:solidFill>
            </a:endParaRPr>
          </a:p>
          <a:p>
            <a:pPr fontAlgn="t"/>
            <a:r>
              <a:rPr lang="en-US" dirty="0">
                <a:solidFill>
                  <a:schemeClr val="accent5">
                    <a:lumMod val="50000"/>
                  </a:schemeClr>
                </a:solidFill>
              </a:rPr>
              <a:t>If I </a:t>
            </a:r>
            <a:r>
              <a:rPr lang="en-US" b="1" u="sng" dirty="0">
                <a:solidFill>
                  <a:schemeClr val="accent5">
                    <a:lumMod val="50000"/>
                  </a:schemeClr>
                </a:solidFill>
              </a:rPr>
              <a:t>were</a:t>
            </a:r>
            <a:r>
              <a:rPr lang="en-US" dirty="0">
                <a:solidFill>
                  <a:schemeClr val="accent5">
                    <a:lumMod val="50000"/>
                  </a:schemeClr>
                </a:solidFill>
              </a:rPr>
              <a:t> not overweight</a:t>
            </a:r>
            <a:r>
              <a:rPr lang="en-US" dirty="0" smtClean="0">
                <a:solidFill>
                  <a:schemeClr val="accent5">
                    <a:lumMod val="50000"/>
                  </a:schemeClr>
                </a:solidFill>
              </a:rPr>
              <a:t>,</a:t>
            </a:r>
            <a:endParaRPr lang="tt-RU" dirty="0" smtClean="0">
              <a:solidFill>
                <a:schemeClr val="accent5">
                  <a:lumMod val="50000"/>
                </a:schemeClr>
              </a:solidFill>
            </a:endParaRPr>
          </a:p>
          <a:p>
            <a:pPr fontAlgn="t">
              <a:buNone/>
            </a:pPr>
            <a:endParaRPr lang="ru-RU" dirty="0">
              <a:solidFill>
                <a:schemeClr val="accent5">
                  <a:lumMod val="50000"/>
                </a:schemeClr>
              </a:solidFill>
            </a:endParaRPr>
          </a:p>
          <a:p>
            <a:pPr fontAlgn="t"/>
            <a:r>
              <a:rPr lang="en-US" dirty="0">
                <a:solidFill>
                  <a:schemeClr val="accent5">
                    <a:lumMod val="50000"/>
                  </a:schemeClr>
                </a:solidFill>
              </a:rPr>
              <a:t>If we </a:t>
            </a:r>
            <a:r>
              <a:rPr lang="en-US" b="1" u="sng" dirty="0">
                <a:solidFill>
                  <a:schemeClr val="accent5">
                    <a:lumMod val="50000"/>
                  </a:schemeClr>
                </a:solidFill>
              </a:rPr>
              <a:t>had</a:t>
            </a:r>
            <a:r>
              <a:rPr lang="en-US" dirty="0">
                <a:solidFill>
                  <a:schemeClr val="accent5">
                    <a:lumMod val="50000"/>
                  </a:schemeClr>
                </a:solidFill>
              </a:rPr>
              <a:t> a villa in </a:t>
            </a:r>
            <a:r>
              <a:rPr lang="en-US" dirty="0" err="1">
                <a:solidFill>
                  <a:schemeClr val="accent5">
                    <a:lumMod val="50000"/>
                  </a:schemeClr>
                </a:solidFill>
              </a:rPr>
              <a:t>Caribbian</a:t>
            </a:r>
            <a:r>
              <a:rPr lang="en-US" dirty="0">
                <a:solidFill>
                  <a:schemeClr val="accent5">
                    <a:lumMod val="50000"/>
                  </a:schemeClr>
                </a:solidFill>
              </a:rPr>
              <a:t>,</a:t>
            </a:r>
            <a:endParaRPr lang="ru-RU" dirty="0">
              <a:solidFill>
                <a:schemeClr val="accent5">
                  <a:lumMod val="50000"/>
                </a:schemeClr>
              </a:solidFill>
            </a:endParaRPr>
          </a:p>
          <a:p>
            <a:endParaRPr lang="ru-RU" dirty="0"/>
          </a:p>
        </p:txBody>
      </p:sp>
      <p:sp>
        <p:nvSpPr>
          <p:cNvPr id="4" name="Содержимое 3"/>
          <p:cNvSpPr>
            <a:spLocks noGrp="1"/>
          </p:cNvSpPr>
          <p:nvPr>
            <p:ph sz="half" idx="2"/>
          </p:nvPr>
        </p:nvSpPr>
        <p:spPr>
          <a:xfrm>
            <a:off x="4648200" y="2357430"/>
            <a:ext cx="4038600" cy="3768733"/>
          </a:xfrm>
        </p:spPr>
        <p:txBody>
          <a:bodyPr>
            <a:normAutofit/>
          </a:bodyPr>
          <a:lstStyle/>
          <a:p>
            <a:pPr fontAlgn="t"/>
            <a:r>
              <a:rPr lang="en-US" b="1" dirty="0">
                <a:solidFill>
                  <a:schemeClr val="accent5">
                    <a:lumMod val="50000"/>
                  </a:schemeClr>
                </a:solidFill>
              </a:rPr>
              <a:t>Main clause</a:t>
            </a:r>
            <a:endParaRPr lang="ru-RU" b="1" dirty="0">
              <a:solidFill>
                <a:schemeClr val="accent5">
                  <a:lumMod val="50000"/>
                </a:schemeClr>
              </a:solidFill>
            </a:endParaRPr>
          </a:p>
          <a:p>
            <a:pPr fontAlgn="base"/>
            <a:r>
              <a:rPr lang="en-US" dirty="0">
                <a:solidFill>
                  <a:schemeClr val="accent5">
                    <a:lumMod val="50000"/>
                  </a:schemeClr>
                </a:solidFill>
              </a:rPr>
              <a:t>Would/should</a:t>
            </a:r>
            <a:r>
              <a:rPr lang="ru-RU" dirty="0">
                <a:solidFill>
                  <a:schemeClr val="accent5">
                    <a:lumMod val="50000"/>
                  </a:schemeClr>
                </a:solidFill>
              </a:rPr>
              <a:t>(редко)</a:t>
            </a:r>
            <a:r>
              <a:rPr lang="en-US" dirty="0">
                <a:solidFill>
                  <a:schemeClr val="accent5">
                    <a:lumMod val="50000"/>
                  </a:schemeClr>
                </a:solidFill>
              </a:rPr>
              <a:t>/could/might + </a:t>
            </a:r>
            <a:r>
              <a:rPr lang="en-US" b="1" u="sng" dirty="0">
                <a:solidFill>
                  <a:schemeClr val="accent5">
                    <a:lumMod val="50000"/>
                  </a:schemeClr>
                </a:solidFill>
              </a:rPr>
              <a:t>infinitive</a:t>
            </a:r>
            <a:r>
              <a:rPr lang="en-US" dirty="0">
                <a:solidFill>
                  <a:schemeClr val="accent5">
                    <a:lumMod val="50000"/>
                  </a:schemeClr>
                </a:solidFill>
              </a:rPr>
              <a:t> without </a:t>
            </a:r>
            <a:r>
              <a:rPr lang="en-US" b="1" u="sng" dirty="0">
                <a:solidFill>
                  <a:schemeClr val="accent5">
                    <a:lumMod val="50000"/>
                  </a:schemeClr>
                </a:solidFill>
              </a:rPr>
              <a:t>TO</a:t>
            </a:r>
            <a:endParaRPr lang="ru-RU" b="1" u="sng" dirty="0">
              <a:solidFill>
                <a:schemeClr val="accent5">
                  <a:lumMod val="50000"/>
                </a:schemeClr>
              </a:solidFill>
            </a:endParaRPr>
          </a:p>
          <a:p>
            <a:pPr fontAlgn="t"/>
            <a:r>
              <a:rPr lang="en-US" dirty="0">
                <a:solidFill>
                  <a:schemeClr val="accent5">
                    <a:lumMod val="50000"/>
                  </a:schemeClr>
                </a:solidFill>
              </a:rPr>
              <a:t>I </a:t>
            </a:r>
            <a:r>
              <a:rPr lang="en-US" b="1" u="sng" dirty="0">
                <a:solidFill>
                  <a:schemeClr val="accent5">
                    <a:lumMod val="50000"/>
                  </a:schemeClr>
                </a:solidFill>
              </a:rPr>
              <a:t>would not be</a:t>
            </a:r>
            <a:r>
              <a:rPr lang="en-US" dirty="0">
                <a:solidFill>
                  <a:schemeClr val="accent5">
                    <a:lumMod val="50000"/>
                  </a:schemeClr>
                </a:solidFill>
              </a:rPr>
              <a:t> ion a diet now.</a:t>
            </a:r>
            <a:endParaRPr lang="ru-RU" dirty="0">
              <a:solidFill>
                <a:schemeClr val="accent5">
                  <a:lumMod val="50000"/>
                </a:schemeClr>
              </a:solidFill>
            </a:endParaRPr>
          </a:p>
          <a:p>
            <a:pPr fontAlgn="t"/>
            <a:r>
              <a:rPr lang="en-US" dirty="0">
                <a:solidFill>
                  <a:schemeClr val="accent5">
                    <a:lumMod val="50000"/>
                  </a:schemeClr>
                </a:solidFill>
              </a:rPr>
              <a:t>we </a:t>
            </a:r>
            <a:r>
              <a:rPr lang="en-US" b="1" u="sng" dirty="0">
                <a:solidFill>
                  <a:schemeClr val="accent5">
                    <a:lumMod val="50000"/>
                  </a:schemeClr>
                </a:solidFill>
              </a:rPr>
              <a:t>would spend </a:t>
            </a:r>
            <a:r>
              <a:rPr lang="en-US" dirty="0">
                <a:solidFill>
                  <a:schemeClr val="accent5">
                    <a:lumMod val="50000"/>
                  </a:schemeClr>
                </a:solidFill>
              </a:rPr>
              <a:t>our holidays there.</a:t>
            </a:r>
            <a:endParaRPr lang="ru-RU" dirty="0">
              <a:solidFill>
                <a:schemeClr val="accent5">
                  <a:lumMod val="50000"/>
                </a:schemeClr>
              </a:solidFill>
            </a:endParaRP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solidFill>
                  <a:srgbClr val="FF0000"/>
                </a:solidFill>
              </a:rPr>
              <a:t>Второй тип условных. </a:t>
            </a:r>
            <a:br>
              <a:rPr lang="ru-RU" b="1" dirty="0" smtClean="0">
                <a:solidFill>
                  <a:srgbClr val="FF0000"/>
                </a:solidFill>
              </a:rPr>
            </a:br>
            <a:r>
              <a:rPr lang="ru-RU" b="1" dirty="0" smtClean="0">
                <a:solidFill>
                  <a:srgbClr val="FF0000"/>
                </a:solidFill>
              </a:rPr>
              <a:t>Раскройте скобки</a:t>
            </a:r>
            <a:endParaRPr lang="ru-RU" b="1" dirty="0">
              <a:solidFill>
                <a:srgbClr val="FF0000"/>
              </a:solidFill>
            </a:endParaRPr>
          </a:p>
        </p:txBody>
      </p:sp>
      <p:sp>
        <p:nvSpPr>
          <p:cNvPr id="3" name="Содержимое 2"/>
          <p:cNvSpPr>
            <a:spLocks noGrp="1"/>
          </p:cNvSpPr>
          <p:nvPr>
            <p:ph idx="1"/>
          </p:nvPr>
        </p:nvSpPr>
        <p:spPr/>
        <p:txBody>
          <a:bodyPr>
            <a:normAutofit fontScale="92500" lnSpcReduction="20000"/>
          </a:bodyPr>
          <a:lstStyle/>
          <a:p>
            <a:r>
              <a:rPr lang="ru-RU" b="1" dirty="0" smtClean="0">
                <a:solidFill>
                  <a:schemeClr val="accent5">
                    <a:lumMod val="50000"/>
                  </a:schemeClr>
                </a:solidFill>
              </a:rPr>
              <a:t>1. </a:t>
            </a:r>
            <a:r>
              <a:rPr lang="en-US" b="1" dirty="0" smtClean="0">
                <a:solidFill>
                  <a:schemeClr val="accent5">
                    <a:lumMod val="50000"/>
                  </a:schemeClr>
                </a:solidFill>
              </a:rPr>
              <a:t>If I (to see) Mary,  I would (to be) really glad to meet her. </a:t>
            </a:r>
          </a:p>
          <a:p>
            <a:endParaRPr lang="ru-RU" b="1" dirty="0" smtClean="0">
              <a:solidFill>
                <a:schemeClr val="accent5">
                  <a:lumMod val="50000"/>
                </a:schemeClr>
              </a:solidFill>
            </a:endParaRPr>
          </a:p>
          <a:p>
            <a:r>
              <a:rPr lang="ru-RU" b="1" dirty="0" smtClean="0">
                <a:solidFill>
                  <a:schemeClr val="accent5">
                    <a:lumMod val="50000"/>
                  </a:schemeClr>
                </a:solidFill>
              </a:rPr>
              <a:t>2. </a:t>
            </a:r>
            <a:r>
              <a:rPr lang="en-US" b="1" dirty="0" smtClean="0">
                <a:solidFill>
                  <a:schemeClr val="accent5">
                    <a:lumMod val="50000"/>
                  </a:schemeClr>
                </a:solidFill>
              </a:rPr>
              <a:t>If Rachael (to be) rich, she (to study) at a foreign college. </a:t>
            </a:r>
          </a:p>
          <a:p>
            <a:endParaRPr lang="ru-RU" b="1" dirty="0" smtClean="0">
              <a:solidFill>
                <a:schemeClr val="accent5">
                  <a:lumMod val="50000"/>
                </a:schemeClr>
              </a:solidFill>
            </a:endParaRPr>
          </a:p>
          <a:p>
            <a:r>
              <a:rPr lang="ru-RU" b="1" dirty="0" smtClean="0">
                <a:solidFill>
                  <a:schemeClr val="accent5">
                    <a:lumMod val="50000"/>
                  </a:schemeClr>
                </a:solidFill>
              </a:rPr>
              <a:t>3. </a:t>
            </a:r>
            <a:r>
              <a:rPr lang="en-US" b="1" dirty="0" smtClean="0">
                <a:solidFill>
                  <a:schemeClr val="accent5">
                    <a:lumMod val="50000"/>
                  </a:schemeClr>
                </a:solidFill>
              </a:rPr>
              <a:t>If somebody (to rob) your house, what (to do) you?</a:t>
            </a:r>
          </a:p>
          <a:p>
            <a:endParaRPr lang="ru-RU" b="1" dirty="0" smtClean="0">
              <a:solidFill>
                <a:schemeClr val="accent5">
                  <a:lumMod val="50000"/>
                </a:schemeClr>
              </a:solidFill>
            </a:endParaRPr>
          </a:p>
          <a:p>
            <a:r>
              <a:rPr lang="ru-RU" b="1" dirty="0" smtClean="0">
                <a:solidFill>
                  <a:schemeClr val="accent5">
                    <a:lumMod val="50000"/>
                  </a:schemeClr>
                </a:solidFill>
              </a:rPr>
              <a:t>4. </a:t>
            </a:r>
            <a:r>
              <a:rPr lang="en-US" b="1" dirty="0" smtClean="0">
                <a:solidFill>
                  <a:schemeClr val="accent5">
                    <a:lumMod val="50000"/>
                  </a:schemeClr>
                </a:solidFill>
              </a:rPr>
              <a:t>If I ever (to get) married, I (to do) it only of love.</a:t>
            </a:r>
          </a:p>
          <a:p>
            <a:endParaRPr lang="ru-RU" b="1" dirty="0" smtClean="0">
              <a:solidFill>
                <a:schemeClr val="accent5">
                  <a:lumMod val="50000"/>
                </a:schemeClr>
              </a:solidFill>
            </a:endParaRPr>
          </a:p>
          <a:p>
            <a:r>
              <a:rPr lang="ru-RU" b="1" dirty="0" smtClean="0">
                <a:solidFill>
                  <a:schemeClr val="accent5">
                    <a:lumMod val="50000"/>
                  </a:schemeClr>
                </a:solidFill>
              </a:rPr>
              <a:t>5. </a:t>
            </a:r>
            <a:r>
              <a:rPr lang="en-US" b="1" dirty="0" smtClean="0">
                <a:solidFill>
                  <a:schemeClr val="accent5">
                    <a:lumMod val="50000"/>
                  </a:schemeClr>
                </a:solidFill>
              </a:rPr>
              <a:t>If I (to have) enough money, I (buy)  a country cottage. </a:t>
            </a:r>
          </a:p>
          <a:p>
            <a:pPr>
              <a:buNone/>
            </a:pP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01022" y="-3929114"/>
            <a:ext cx="19931202" cy="3416320"/>
          </a:xfrm>
          <a:prstGeom prst="rect">
            <a:avLst/>
          </a:prstGeom>
        </p:spPr>
        <p:txBody>
          <a:bodyPr wrap="square">
            <a:spAutoFit/>
          </a:bodyPr>
          <a:lstStyle/>
          <a:p>
            <a:pPr lvl="0" fontAlgn="base">
              <a:spcBef>
                <a:spcPct val="0"/>
              </a:spcBef>
              <a:spcAft>
                <a:spcPct val="0"/>
              </a:spcAft>
            </a:pPr>
            <a:r>
              <a:rPr kumimoji="0" lang="tt-RU"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 </a:t>
            </a:r>
            <a:endParaRPr lang="tt-RU" b="1" dirty="0">
              <a:solidFill>
                <a:srgbClr val="FFFF00"/>
              </a:solidFill>
              <a:latin typeface="Times New Roman" pitchFamily="18" charset="0"/>
              <a:cs typeface="Times New Roman" pitchFamily="18" charset="0"/>
            </a:endParaRPr>
          </a:p>
          <a:p>
            <a:pPr lvl="0" eaLnBrk="0" fontAlgn="base" hangingPunct="0">
              <a:spcBef>
                <a:spcPct val="0"/>
              </a:spcBef>
              <a:spcAft>
                <a:spcPct val="0"/>
              </a:spcAft>
            </a:pPr>
            <a:endParaRPr lang="tt-RU" b="1" dirty="0" smtClean="0">
              <a:solidFill>
                <a:srgbClr val="FFFF00"/>
              </a:solidFill>
              <a:latin typeface="Times New Roman" pitchFamily="18" charset="0"/>
              <a:cs typeface="Times New Roman" pitchFamily="18" charset="0"/>
            </a:endParaRPr>
          </a:p>
          <a:p>
            <a:pPr lvl="0" eaLnBrk="0" fontAlgn="base" hangingPunct="0">
              <a:spcBef>
                <a:spcPct val="0"/>
              </a:spcBef>
              <a:spcAft>
                <a:spcPct val="0"/>
              </a:spcAft>
            </a:pPr>
            <a:endParaRPr lang="tt-RU" b="1" dirty="0">
              <a:solidFill>
                <a:srgbClr val="FFFF00"/>
              </a:solidFill>
              <a:latin typeface="Times New Roman" pitchFamily="18" charset="0"/>
              <a:cs typeface="Times New Roman" pitchFamily="18" charset="0"/>
            </a:endParaRPr>
          </a:p>
          <a:p>
            <a:pPr lvl="0" eaLnBrk="0" fontAlgn="base" hangingPunct="0">
              <a:spcBef>
                <a:spcPct val="0"/>
              </a:spcBef>
              <a:spcAft>
                <a:spcPct val="0"/>
              </a:spcAft>
            </a:pPr>
            <a:endParaRPr lang="tt-RU" b="1" dirty="0" smtClean="0">
              <a:solidFill>
                <a:srgbClr val="FFFF00"/>
              </a:solidFill>
              <a:latin typeface="Times New Roman" pitchFamily="18" charset="0"/>
              <a:cs typeface="Times New Roman" pitchFamily="18" charset="0"/>
            </a:endParaRPr>
          </a:p>
          <a:p>
            <a:pPr lvl="0" eaLnBrk="0" fontAlgn="base" hangingPunct="0">
              <a:spcBef>
                <a:spcPct val="0"/>
              </a:spcBef>
              <a:spcAft>
                <a:spcPct val="0"/>
              </a:spcAft>
            </a:pPr>
            <a:endParaRPr lang="tt-RU" b="1" dirty="0">
              <a:solidFill>
                <a:srgbClr val="FFFF00"/>
              </a:solidFill>
              <a:latin typeface="Times New Roman" pitchFamily="18" charset="0"/>
              <a:cs typeface="Times New Roman" pitchFamily="18" charset="0"/>
            </a:endParaRPr>
          </a:p>
          <a:p>
            <a:pPr lvl="0" eaLnBrk="0" fontAlgn="base" hangingPunct="0">
              <a:spcBef>
                <a:spcPct val="0"/>
              </a:spcBef>
              <a:spcAft>
                <a:spcPct val="0"/>
              </a:spcAft>
            </a:pPr>
            <a:endParaRPr lang="tt-RU" b="1" dirty="0" smtClean="0">
              <a:solidFill>
                <a:srgbClr val="FFFF00"/>
              </a:solidFill>
              <a:latin typeface="Times New Roman" pitchFamily="18" charset="0"/>
              <a:cs typeface="Times New Roman" pitchFamily="18" charset="0"/>
            </a:endParaRPr>
          </a:p>
          <a:p>
            <a:pPr lvl="0" eaLnBrk="0" fontAlgn="base" hangingPunct="0">
              <a:spcBef>
                <a:spcPct val="0"/>
              </a:spcBef>
              <a:spcAft>
                <a:spcPct val="0"/>
              </a:spcAft>
            </a:pPr>
            <a:endParaRPr lang="tt-RU" b="1" dirty="0">
              <a:solidFill>
                <a:srgbClr val="FFFF00"/>
              </a:solidFill>
              <a:latin typeface="Times New Roman" pitchFamily="18" charset="0"/>
              <a:cs typeface="Times New Roman" pitchFamily="18" charset="0"/>
            </a:endParaRPr>
          </a:p>
          <a:p>
            <a:pPr lvl="0" eaLnBrk="0" fontAlgn="base" hangingPunct="0">
              <a:spcBef>
                <a:spcPct val="0"/>
              </a:spcBef>
              <a:spcAft>
                <a:spcPct val="0"/>
              </a:spcAft>
            </a:pPr>
            <a:endParaRPr lang="tt-RU" b="1" dirty="0" smtClean="0">
              <a:solidFill>
                <a:srgbClr val="FFFF00"/>
              </a:solidFill>
              <a:latin typeface="Times New Roman" pitchFamily="18" charset="0"/>
              <a:cs typeface="Times New Roman" pitchFamily="18" charset="0"/>
            </a:endParaRPr>
          </a:p>
          <a:p>
            <a:pPr lvl="0" eaLnBrk="0" fontAlgn="base" hangingPunct="0">
              <a:spcBef>
                <a:spcPct val="0"/>
              </a:spcBef>
              <a:spcAft>
                <a:spcPct val="0"/>
              </a:spcAft>
            </a:pPr>
            <a:endParaRPr lang="tt-RU" b="1" dirty="0">
              <a:solidFill>
                <a:srgbClr val="FFFF00"/>
              </a:solidFill>
              <a:latin typeface="Times New Roman" pitchFamily="18" charset="0"/>
              <a:cs typeface="Times New Roman" pitchFamily="18" charset="0"/>
            </a:endParaRPr>
          </a:p>
          <a:p>
            <a:pPr lvl="0" eaLnBrk="0" fontAlgn="base" hangingPunct="0">
              <a:spcBef>
                <a:spcPct val="0"/>
              </a:spcBef>
              <a:spcAft>
                <a:spcPct val="0"/>
              </a:spcAft>
            </a:pPr>
            <a:endParaRPr lang="tt-RU" b="1" dirty="0" smtClean="0">
              <a:solidFill>
                <a:srgbClr val="FFFF00"/>
              </a:solidFill>
              <a:latin typeface="Times New Roman" pitchFamily="18" charset="0"/>
              <a:cs typeface="Times New Roman" pitchFamily="18" charset="0"/>
            </a:endParaRPr>
          </a:p>
          <a:p>
            <a:pPr lvl="0" eaLnBrk="0" fontAlgn="base" hangingPunct="0">
              <a:spcBef>
                <a:spcPct val="0"/>
              </a:spcBef>
              <a:spcAft>
                <a:spcPct val="0"/>
              </a:spcAft>
            </a:pPr>
            <a:endParaRPr lang="tt-RU" b="1" dirty="0">
              <a:solidFill>
                <a:srgbClr val="FFFF00"/>
              </a:solidFill>
              <a:latin typeface="Times New Roman" pitchFamily="18" charset="0"/>
              <a:cs typeface="Times New Roman" pitchFamily="18" charset="0"/>
            </a:endParaRPr>
          </a:p>
          <a:p>
            <a:pPr lvl="0" eaLnBrk="0" fontAlgn="base" hangingPunct="0">
              <a:spcBef>
                <a:spcPct val="0"/>
              </a:spcBef>
              <a:spcAft>
                <a:spcPct val="0"/>
              </a:spcAft>
            </a:pPr>
            <a:endParaRPr lang="ru-RU" dirty="0"/>
          </a:p>
        </p:txBody>
      </p:sp>
      <p:sp>
        <p:nvSpPr>
          <p:cNvPr id="3" name="Прямоугольник 2"/>
          <p:cNvSpPr/>
          <p:nvPr/>
        </p:nvSpPr>
        <p:spPr>
          <a:xfrm>
            <a:off x="251520" y="548680"/>
            <a:ext cx="8643998" cy="5909310"/>
          </a:xfrm>
          <a:prstGeom prst="rect">
            <a:avLst/>
          </a:prstGeom>
        </p:spPr>
        <p:txBody>
          <a:bodyPr wrap="square">
            <a:spAutoFit/>
          </a:bodyPr>
          <a:lstStyle/>
          <a:p>
            <a:pPr lvl="0" fontAlgn="base">
              <a:spcBef>
                <a:spcPct val="0"/>
              </a:spcBef>
              <a:spcAft>
                <a:spcPct val="0"/>
              </a:spcAft>
            </a:pPr>
            <a:endParaRPr kumimoji="0" lang="tt-RU"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endParaRPr>
          </a:p>
          <a:p>
            <a:pPr lvl="0" fontAlgn="base">
              <a:spcBef>
                <a:spcPct val="0"/>
              </a:spcBef>
              <a:spcAft>
                <a:spcPct val="0"/>
              </a:spcAft>
            </a:pPr>
            <a:r>
              <a:rPr lang="tt-RU" sz="2000" b="1" dirty="0" smtClean="0">
                <a:solidFill>
                  <a:schemeClr val="bg2">
                    <a:lumMod val="10000"/>
                  </a:schemeClr>
                </a:solidFill>
                <a:latin typeface="Times New Roman" pitchFamily="18" charset="0"/>
                <a:ea typeface="Calibri" pitchFamily="34" charset="0"/>
                <a:cs typeface="Times New Roman" pitchFamily="18" charset="0"/>
              </a:rPr>
              <a:t>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3.Текст белән эшәү</a:t>
            </a:r>
            <a:endParaRPr kumimoji="0" lang="ru-RU" sz="2000" b="1" i="0" u="none" strike="noStrike" cap="none" normalizeH="0" baseline="0" dirty="0" smtClean="0">
              <a:ln>
                <a:noFill/>
              </a:ln>
              <a:solidFill>
                <a:schemeClr val="bg2">
                  <a:lumMod val="10000"/>
                </a:schemeClr>
              </a:solidFill>
              <a:effectLst/>
              <a:latin typeface="Arial" pitchFamily="34" charset="0"/>
              <a:cs typeface="Arial" pitchFamily="34" charset="0"/>
            </a:endParaRPr>
          </a:p>
          <a:p>
            <a:pPr lvl="0" eaLnBrk="0" fontAlgn="base" hangingPunct="0">
              <a:spcBef>
                <a:spcPct val="0"/>
              </a:spcBef>
              <a:spcAft>
                <a:spcPct val="0"/>
              </a:spcAft>
            </a:pP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1</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 “Бер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хәким балаларга нәсихәт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бирде: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“Улларым,  һөнәргә</a:t>
            </a:r>
            <a:r>
              <a:rPr kumimoji="0" lang="tt-RU" sz="2000" b="1" i="0" u="none" strike="noStrike" cap="none" normalizeH="0" dirty="0" smtClean="0">
                <a:ln>
                  <a:noFill/>
                </a:ln>
                <a:solidFill>
                  <a:schemeClr val="bg2">
                    <a:lumMod val="10000"/>
                  </a:schemeClr>
                </a:solidFill>
                <a:effectLst/>
                <a:latin typeface="Times New Roman" pitchFamily="18" charset="0"/>
                <a:ea typeface="Calibri" pitchFamily="34" charset="0"/>
                <a:cs typeface="Times New Roman" pitchFamily="18" charset="0"/>
              </a:rPr>
              <a:t>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өйрәнегез! </a:t>
            </a:r>
            <a:r>
              <a:rPr kumimoji="0" lang="tt-RU" sz="2000" b="1" i="0" u="none" strike="noStrike" cap="none" normalizeH="0" dirty="0" smtClean="0">
                <a:ln>
                  <a:noFill/>
                </a:ln>
                <a:solidFill>
                  <a:schemeClr val="bg2">
                    <a:lumMod val="10000"/>
                  </a:schemeClr>
                </a:solidFill>
                <a:effectLst/>
                <a:latin typeface="Times New Roman" pitchFamily="18" charset="0"/>
                <a:ea typeface="Calibri" pitchFamily="34" charset="0"/>
                <a:cs typeface="Times New Roman" pitchFamily="18" charset="0"/>
              </a:rPr>
              <a:t>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2.</a:t>
            </a:r>
            <a:r>
              <a:rPr kumimoji="0" lang="tt-RU" sz="2000" b="1" i="0" u="none" strike="noStrike" cap="none" normalizeH="0" dirty="0" smtClean="0">
                <a:ln>
                  <a:noFill/>
                </a:ln>
                <a:solidFill>
                  <a:schemeClr val="bg2">
                    <a:lumMod val="10000"/>
                  </a:schemeClr>
                </a:solidFill>
                <a:effectLst/>
                <a:latin typeface="Times New Roman" pitchFamily="18" charset="0"/>
                <a:ea typeface="Calibri" pitchFamily="34" charset="0"/>
                <a:cs typeface="Times New Roman" pitchFamily="18" charset="0"/>
              </a:rPr>
              <a:t>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Алтын-көмеш сәфәр кешесенә хәтәрдер: я угры</a:t>
            </a:r>
            <a:r>
              <a:rPr kumimoji="0" lang="tt-RU" sz="2000" b="1" i="0" u="none" strike="noStrike" cap="none" normalizeH="0" dirty="0" smtClean="0">
                <a:ln>
                  <a:noFill/>
                </a:ln>
                <a:solidFill>
                  <a:schemeClr val="bg2">
                    <a:lumMod val="10000"/>
                  </a:schemeClr>
                </a:solidFill>
                <a:effectLst/>
                <a:latin typeface="Times New Roman" pitchFamily="18" charset="0"/>
                <a:ea typeface="Calibri" pitchFamily="34" charset="0"/>
                <a:cs typeface="Times New Roman" pitchFamily="18" charset="0"/>
              </a:rPr>
              <a:t>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алып китәр, я утка янып</a:t>
            </a:r>
            <a:r>
              <a:rPr kumimoji="0" lang="tt-RU" sz="2000" b="1" i="0" u="none" strike="noStrike" cap="none" normalizeH="0" dirty="0" smtClean="0">
                <a:ln>
                  <a:noFill/>
                </a:ln>
                <a:solidFill>
                  <a:schemeClr val="bg2">
                    <a:lumMod val="10000"/>
                  </a:schemeClr>
                </a:solidFill>
                <a:effectLst/>
                <a:latin typeface="Times New Roman" pitchFamily="18" charset="0"/>
                <a:ea typeface="Calibri" pitchFamily="34" charset="0"/>
                <a:cs typeface="Times New Roman" pitchFamily="18" charset="0"/>
              </a:rPr>
              <a:t>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китәр.</a:t>
            </a:r>
            <a:r>
              <a:rPr kumimoji="0" lang="tt-RU" sz="2000" b="1" i="0" u="none" strike="noStrike" cap="none" normalizeH="0" dirty="0" smtClean="0">
                <a:ln>
                  <a:noFill/>
                </a:ln>
                <a:solidFill>
                  <a:schemeClr val="bg2">
                    <a:lumMod val="10000"/>
                  </a:schemeClr>
                </a:solidFill>
                <a:effectLst/>
                <a:latin typeface="Times New Roman" pitchFamily="18" charset="0"/>
                <a:ea typeface="Calibri" pitchFamily="34" charset="0"/>
                <a:cs typeface="Times New Roman" pitchFamily="18" charset="0"/>
              </a:rPr>
              <a:t>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3.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Әмма һөнәр – бер агым судыр,</a:t>
            </a:r>
            <a:r>
              <a:rPr kumimoji="0" lang="tt-RU" sz="2000" b="1" i="0" u="none" strike="noStrike" cap="none" normalizeH="0" dirty="0" smtClean="0">
                <a:ln>
                  <a:noFill/>
                </a:ln>
                <a:solidFill>
                  <a:schemeClr val="bg2">
                    <a:lumMod val="10000"/>
                  </a:schemeClr>
                </a:solidFill>
                <a:effectLst/>
                <a:latin typeface="Times New Roman" pitchFamily="18" charset="0"/>
                <a:ea typeface="Calibri" pitchFamily="34" charset="0"/>
                <a:cs typeface="Times New Roman" pitchFamily="18" charset="0"/>
              </a:rPr>
              <a:t>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шуңа син һөнәр өйрән, гыйлем </a:t>
            </a:r>
            <a:r>
              <a:rPr kumimoji="0" lang="tt-RU" sz="2000" b="1" i="0" u="none" strike="noStrike" cap="none" normalizeH="0" dirty="0" smtClean="0">
                <a:ln>
                  <a:noFill/>
                </a:ln>
                <a:solidFill>
                  <a:schemeClr val="bg2">
                    <a:lumMod val="10000"/>
                  </a:schemeClr>
                </a:solidFill>
                <a:effectLst/>
                <a:latin typeface="Times New Roman" pitchFamily="18" charset="0"/>
                <a:ea typeface="Calibri" pitchFamily="34" charset="0"/>
                <a:cs typeface="Times New Roman" pitchFamily="18" charset="0"/>
              </a:rPr>
              <a:t>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өйрән” </a:t>
            </a:r>
            <a:r>
              <a:rPr kumimoji="0" lang="tt-RU" sz="2000" b="1" i="0" u="none" strike="noStrike" cap="none" normalizeH="0" dirty="0" smtClean="0">
                <a:ln>
                  <a:noFill/>
                </a:ln>
                <a:solidFill>
                  <a:schemeClr val="bg2">
                    <a:lumMod val="10000"/>
                  </a:schemeClr>
                </a:solidFill>
                <a:effectLst/>
                <a:latin typeface="Times New Roman" pitchFamily="18" charset="0"/>
                <a:ea typeface="Calibri" pitchFamily="34" charset="0"/>
                <a:cs typeface="Times New Roman" pitchFamily="18" charset="0"/>
              </a:rPr>
              <a:t>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(К.Насыйри”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Китаб-әт-тәрбия</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 ) .</a:t>
            </a:r>
            <a:endParaRPr kumimoji="0" lang="ru-RU" sz="2000" b="1" i="0" u="none" strike="noStrike" cap="none" normalizeH="0" baseline="0" dirty="0" smtClean="0">
              <a:ln>
                <a:noFill/>
              </a:ln>
              <a:solidFill>
                <a:schemeClr val="bg2">
                  <a:lumMod val="10000"/>
                </a:schemeClr>
              </a:solidFill>
              <a:effectLst/>
              <a:latin typeface="Arial" pitchFamily="34" charset="0"/>
              <a:cs typeface="Arial" pitchFamily="34" charset="0"/>
            </a:endParaRPr>
          </a:p>
          <a:p>
            <a:pPr lvl="0" eaLnBrk="0" fontAlgn="base" hangingPunct="0">
              <a:spcBef>
                <a:spcPct val="0"/>
              </a:spcBef>
              <a:spcAft>
                <a:spcPct val="0"/>
              </a:spcAft>
            </a:pP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4.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“...Мин гомеремне бушка уздырмавым өчен сөенеп туя алмыйм: </a:t>
            </a:r>
            <a:r>
              <a:rPr kumimoji="0" lang="tt-RU" sz="2000" b="1" i="0" u="none" strike="noStrike" cap="none" normalizeH="0" dirty="0" smtClean="0">
                <a:ln>
                  <a:noFill/>
                </a:ln>
                <a:solidFill>
                  <a:schemeClr val="bg2">
                    <a:lumMod val="10000"/>
                  </a:schemeClr>
                </a:solidFill>
                <a:effectLst/>
                <a:latin typeface="Times New Roman" pitchFamily="18" charset="0"/>
                <a:ea typeface="Calibri" pitchFamily="34" charset="0"/>
                <a:cs typeface="Times New Roman" pitchFamily="18" charset="0"/>
              </a:rPr>
              <a:t>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ярый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әле</a:t>
            </a:r>
            <a:r>
              <a:rPr kumimoji="0" lang="tt-RU" sz="2000" b="1" i="0" u="none" strike="noStrike" cap="none" normalizeH="0" dirty="0" smtClean="0">
                <a:ln>
                  <a:noFill/>
                </a:ln>
                <a:solidFill>
                  <a:schemeClr val="bg2">
                    <a:lumMod val="10000"/>
                  </a:schemeClr>
                </a:solidFill>
                <a:effectLst/>
                <a:latin typeface="Times New Roman" pitchFamily="18" charset="0"/>
                <a:ea typeface="Calibri" pitchFamily="34" charset="0"/>
                <a:cs typeface="Times New Roman" pitchFamily="18" charset="0"/>
              </a:rPr>
              <a:t>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вакытында дөрес киңәш бирүче табылган.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5.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Үзең яраткан </a:t>
            </a:r>
            <a:r>
              <a:rPr kumimoji="0" lang="tt-RU" sz="2000" b="1" i="0" u="none" strike="noStrike" cap="none" normalizeH="0" dirty="0" smtClean="0">
                <a:ln>
                  <a:noFill/>
                </a:ln>
                <a:solidFill>
                  <a:schemeClr val="bg2">
                    <a:lumMod val="10000"/>
                  </a:schemeClr>
                </a:solidFill>
                <a:effectLst/>
                <a:latin typeface="Times New Roman" pitchFamily="18" charset="0"/>
                <a:ea typeface="Calibri" pitchFamily="34" charset="0"/>
                <a:cs typeface="Times New Roman" pitchFamily="18" charset="0"/>
              </a:rPr>
              <a:t>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эштә узган гомер –</a:t>
            </a:r>
            <a:r>
              <a:rPr kumimoji="0" lang="tt-RU" sz="2000" b="1" i="0" u="none" strike="noStrike" cap="none" normalizeH="0" dirty="0" smtClean="0">
                <a:ln>
                  <a:noFill/>
                </a:ln>
                <a:solidFill>
                  <a:schemeClr val="bg2">
                    <a:lumMod val="10000"/>
                  </a:schemeClr>
                </a:solidFill>
                <a:effectLst/>
                <a:latin typeface="Times New Roman" pitchFamily="18" charset="0"/>
                <a:ea typeface="Calibri" pitchFamily="34" charset="0"/>
                <a:cs typeface="Times New Roman" pitchFamily="18" charset="0"/>
              </a:rPr>
              <a:t>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бәхет бит ул!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6.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Син бүген мәктәп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тәмамлау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алдында торасың, сез, һөнәр </a:t>
            </a:r>
            <a:r>
              <a:rPr kumimoji="0" lang="tt-RU" sz="2000" b="1" i="0" u="none" strike="noStrike" cap="none" normalizeH="0" dirty="0" smtClean="0">
                <a:ln>
                  <a:noFill/>
                </a:ln>
                <a:solidFill>
                  <a:schemeClr val="bg2">
                    <a:lumMod val="10000"/>
                  </a:schemeClr>
                </a:solidFill>
                <a:effectLst/>
                <a:latin typeface="Times New Roman" pitchFamily="18" charset="0"/>
                <a:ea typeface="Calibri" pitchFamily="34" charset="0"/>
                <a:cs typeface="Times New Roman" pitchFamily="18" charset="0"/>
              </a:rPr>
              <a:t>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сайлый-сайлый  интегүче яшүсмерләргә, киңәшем бар.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7.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Әйтәсем килгән</a:t>
            </a:r>
            <a:r>
              <a:rPr kumimoji="0" lang="tt-RU" sz="2000" b="1" i="0" u="none" strike="noStrike" cap="none" normalizeH="0" dirty="0" smtClean="0">
                <a:ln>
                  <a:noFill/>
                </a:ln>
                <a:solidFill>
                  <a:schemeClr val="bg2">
                    <a:lumMod val="10000"/>
                  </a:schemeClr>
                </a:solidFill>
                <a:effectLst/>
                <a:latin typeface="Times New Roman" pitchFamily="18" charset="0"/>
                <a:ea typeface="Calibri" pitchFamily="34" charset="0"/>
                <a:cs typeface="Times New Roman" pitchFamily="18" charset="0"/>
              </a:rPr>
              <a:t>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сүзем</a:t>
            </a:r>
            <a:r>
              <a:rPr kumimoji="0" lang="tt-RU" sz="2000" b="1" i="0" u="none" strike="noStrike" cap="none" normalizeH="0" dirty="0" smtClean="0">
                <a:ln>
                  <a:noFill/>
                </a:ln>
                <a:solidFill>
                  <a:schemeClr val="bg2">
                    <a:lumMod val="10000"/>
                  </a:schemeClr>
                </a:solidFill>
                <a:effectLst/>
                <a:latin typeface="Times New Roman" pitchFamily="18" charset="0"/>
                <a:ea typeface="Calibri" pitchFamily="34" charset="0"/>
                <a:cs typeface="Times New Roman" pitchFamily="18" charset="0"/>
              </a:rPr>
              <a:t>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шул: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бәхет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ул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өзлексез</a:t>
            </a:r>
            <a:r>
              <a:rPr kumimoji="0" lang="tt-RU" sz="2000" b="1" i="0" u="none" strike="noStrike" cap="none" normalizeH="0" dirty="0" smtClean="0">
                <a:ln>
                  <a:noFill/>
                </a:ln>
                <a:solidFill>
                  <a:schemeClr val="bg2">
                    <a:lumMod val="10000"/>
                  </a:schemeClr>
                </a:solidFill>
                <a:effectLst/>
                <a:latin typeface="Times New Roman" pitchFamily="18" charset="0"/>
                <a:ea typeface="Calibri" pitchFamily="34" charset="0"/>
                <a:cs typeface="Times New Roman" pitchFamily="18" charset="0"/>
              </a:rPr>
              <a:t>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эшләгәндә генә табыла.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8.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Яшь чакта моның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нинди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зур </a:t>
            </a:r>
            <a:r>
              <a:rPr kumimoji="0" lang="tt-RU" sz="2000" b="1" i="0" u="none" strike="noStrike" cap="none" normalizeH="0" dirty="0" smtClean="0">
                <a:ln>
                  <a:noFill/>
                </a:ln>
                <a:solidFill>
                  <a:schemeClr val="bg2">
                    <a:lumMod val="10000"/>
                  </a:schemeClr>
                </a:solidFill>
                <a:effectLst/>
                <a:latin typeface="Times New Roman" pitchFamily="18" charset="0"/>
                <a:ea typeface="Calibri" pitchFamily="34" charset="0"/>
                <a:cs typeface="Times New Roman" pitchFamily="18" charset="0"/>
              </a:rPr>
              <a:t>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бәхет икәнен </a:t>
            </a:r>
            <a:r>
              <a:rPr kumimoji="0" lang="tt-RU" sz="2000" b="1" i="0" u="none" strike="noStrike" cap="none" normalizeH="0" dirty="0" smtClean="0">
                <a:ln>
                  <a:noFill/>
                </a:ln>
                <a:solidFill>
                  <a:schemeClr val="bg2">
                    <a:lumMod val="10000"/>
                  </a:schemeClr>
                </a:solidFill>
                <a:effectLst/>
                <a:latin typeface="Times New Roman" pitchFamily="18" charset="0"/>
                <a:ea typeface="Calibri" pitchFamily="34" charset="0"/>
                <a:cs typeface="Times New Roman" pitchFamily="18" charset="0"/>
              </a:rPr>
              <a:t>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белмисең, соңыннан синнән дә бәхетле кеше юк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икәнең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тоясың.</a:t>
            </a:r>
          </a:p>
          <a:p>
            <a:pPr lvl="0" eaLnBrk="0" fontAlgn="base" hangingPunct="0">
              <a:spcBef>
                <a:spcPct val="0"/>
              </a:spcBef>
              <a:spcAft>
                <a:spcPct val="0"/>
              </a:spcAft>
            </a:pPr>
            <a:r>
              <a:rPr kumimoji="0" lang="tt-RU" sz="2000" b="1" i="0" u="none" strike="noStrike" cap="none" normalizeH="0" dirty="0" smtClean="0">
                <a:ln>
                  <a:noFill/>
                </a:ln>
                <a:solidFill>
                  <a:schemeClr val="bg2">
                    <a:lumMod val="10000"/>
                  </a:schemeClr>
                </a:solidFill>
                <a:effectLst/>
                <a:latin typeface="Times New Roman" pitchFamily="18" charset="0"/>
                <a:ea typeface="Calibri" pitchFamily="34" charset="0"/>
                <a:cs typeface="Times New Roman" pitchFamily="18" charset="0"/>
              </a:rPr>
              <a:t>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(Ю.Әхмәтҗанов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a:t>
            </a:r>
            <a:r>
              <a:rPr lang="ru-RU" sz="2000" b="1" dirty="0" smtClean="0">
                <a:solidFill>
                  <a:schemeClr val="bg2">
                    <a:lumMod val="10000"/>
                  </a:schemeClr>
                </a:solidFill>
                <a:latin typeface="Arial" pitchFamily="34" charset="0"/>
                <a:cs typeface="Arial" pitchFamily="34" charset="0"/>
              </a:rPr>
              <a:t>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9.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Чын күңелдән әйтегез әле:  сез ,чыннан да, бәхетлеме?</a:t>
            </a:r>
            <a:r>
              <a:rPr lang="ru-RU" sz="2000" b="1" dirty="0" smtClean="0">
                <a:solidFill>
                  <a:schemeClr val="bg2">
                    <a:lumMod val="10000"/>
                  </a:schemeClr>
                </a:solidFill>
                <a:latin typeface="Arial" pitchFamily="34" charset="0"/>
                <a:cs typeface="Arial" pitchFamily="34" charset="0"/>
              </a:rPr>
              <a:t>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10.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Эшнең үзәге дә - кеше, бизәге дә - кеше.</a:t>
            </a:r>
          </a:p>
          <a:p>
            <a:pPr lvl="0" eaLnBrk="0" fontAlgn="base" hangingPunct="0">
              <a:spcBef>
                <a:spcPct val="0"/>
              </a:spcBef>
              <a:spcAft>
                <a:spcPct val="0"/>
              </a:spcAft>
            </a:pPr>
            <a:r>
              <a:rPr lang="ru-RU" sz="2000" b="1" dirty="0" smtClean="0">
                <a:solidFill>
                  <a:schemeClr val="bg2">
                    <a:lumMod val="10000"/>
                  </a:schemeClr>
                </a:solidFill>
                <a:latin typeface="Arial" pitchFamily="34" charset="0"/>
                <a:cs typeface="Arial" pitchFamily="34" charset="0"/>
              </a:rPr>
              <a:t>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11.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“Әгәр кеше үзенең җир</a:t>
            </a:r>
            <a:r>
              <a:rPr kumimoji="0" lang="tt-RU" sz="2000" b="1" i="0" u="none" strike="noStrike" cap="none" normalizeH="0" dirty="0" smtClean="0">
                <a:ln>
                  <a:noFill/>
                </a:ln>
                <a:solidFill>
                  <a:schemeClr val="bg2">
                    <a:lumMod val="10000"/>
                  </a:schemeClr>
                </a:solidFill>
                <a:effectLst/>
                <a:latin typeface="Times New Roman" pitchFamily="18" charset="0"/>
                <a:ea typeface="Calibri" pitchFamily="34" charset="0"/>
                <a:cs typeface="Times New Roman" pitchFamily="18" charset="0"/>
              </a:rPr>
              <a:t>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 кисәгендә үзе булдыра алганның </a:t>
            </a:r>
            <a:r>
              <a:rPr kumimoji="0" lang="tt-RU" sz="2000" b="1" i="0" u="none" strike="noStrike" cap="none" normalizeH="0" dirty="0" smtClean="0">
                <a:ln>
                  <a:noFill/>
                </a:ln>
                <a:solidFill>
                  <a:schemeClr val="bg2">
                    <a:lumMod val="10000"/>
                  </a:schemeClr>
                </a:solidFill>
                <a:effectLst/>
                <a:latin typeface="Times New Roman" pitchFamily="18" charset="0"/>
                <a:ea typeface="Calibri" pitchFamily="34" charset="0"/>
                <a:cs typeface="Times New Roman" pitchFamily="18" charset="0"/>
              </a:rPr>
              <a:t>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барысын да</a:t>
            </a:r>
            <a:r>
              <a:rPr kumimoji="0" lang="tt-RU" sz="2000" b="1" i="0" u="none" strike="noStrike" cap="none" normalizeH="0" dirty="0" smtClean="0">
                <a:ln>
                  <a:noFill/>
                </a:ln>
                <a:solidFill>
                  <a:schemeClr val="bg2">
                    <a:lumMod val="10000"/>
                  </a:schemeClr>
                </a:solidFill>
                <a:effectLst/>
                <a:latin typeface="Times New Roman" pitchFamily="18" charset="0"/>
                <a:ea typeface="Calibri" pitchFamily="34" charset="0"/>
                <a:cs typeface="Times New Roman" pitchFamily="18" charset="0"/>
              </a:rPr>
              <a:t>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 эшләсә, нинди гүзәл булыр иде</a:t>
            </a:r>
            <a:r>
              <a:rPr kumimoji="0" lang="tt-RU" sz="2000" b="1" i="0" u="none" strike="noStrike" cap="none" normalizeH="0" dirty="0" smtClean="0">
                <a:ln>
                  <a:noFill/>
                </a:ln>
                <a:solidFill>
                  <a:schemeClr val="bg2">
                    <a:lumMod val="10000"/>
                  </a:schemeClr>
                </a:solidFill>
                <a:effectLst/>
                <a:latin typeface="Times New Roman" pitchFamily="18" charset="0"/>
                <a:ea typeface="Calibri" pitchFamily="34" charset="0"/>
                <a:cs typeface="Times New Roman" pitchFamily="18" charset="0"/>
              </a:rPr>
              <a:t>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безнең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җир йөзе!”.</a:t>
            </a:r>
            <a:r>
              <a:rPr kumimoji="0" lang="tt-RU" sz="2000" b="1" i="0" u="none" strike="noStrike" cap="none" normalizeH="0" dirty="0" smtClean="0">
                <a:ln>
                  <a:noFill/>
                </a:ln>
                <a:solidFill>
                  <a:schemeClr val="bg2">
                    <a:lumMod val="10000"/>
                  </a:schemeClr>
                </a:solidFill>
                <a:effectLst/>
                <a:latin typeface="Times New Roman" pitchFamily="18" charset="0"/>
                <a:ea typeface="Calibri" pitchFamily="34" charset="0"/>
                <a:cs typeface="Times New Roman" pitchFamily="18" charset="0"/>
              </a:rPr>
              <a:t>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 (А.П.Чехов).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12. </a:t>
            </a:r>
            <a:endPar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endParaRPr>
          </a:p>
          <a:p>
            <a:pPr lvl="0" eaLnBrk="0" fontAlgn="base" hangingPunct="0">
              <a:spcBef>
                <a:spcPct val="0"/>
              </a:spcBef>
              <a:spcAft>
                <a:spcPct val="0"/>
              </a:spcAft>
            </a:pP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“Авыр хезмәттән соң күк йөзе дә аязрак (  )</a:t>
            </a:r>
            <a:r>
              <a:rPr kumimoji="0" lang="tt-RU" sz="2000" b="1" i="0" u="none" strike="noStrike" cap="none" normalizeH="0" dirty="0" smtClean="0">
                <a:ln>
                  <a:noFill/>
                </a:ln>
                <a:solidFill>
                  <a:schemeClr val="bg2">
                    <a:lumMod val="10000"/>
                  </a:schemeClr>
                </a:solidFill>
                <a:effectLst/>
                <a:latin typeface="Times New Roman" pitchFamily="18" charset="0"/>
                <a:ea typeface="Calibri" pitchFamily="34" charset="0"/>
                <a:cs typeface="Times New Roman" pitchFamily="18" charset="0"/>
              </a:rPr>
              <a:t> </a:t>
            </a:r>
            <a:r>
              <a:rPr kumimoji="0" lang="tt-RU" sz="2000" b="1" i="0" u="none" strike="noStrike" cap="none" normalizeH="0" dirty="0" smtClean="0">
                <a:ln>
                  <a:noFill/>
                </a:ln>
                <a:solidFill>
                  <a:schemeClr val="bg2">
                    <a:lumMod val="10000"/>
                  </a:schemeClr>
                </a:solidFill>
                <a:effectLst/>
                <a:latin typeface="Times New Roman" pitchFamily="18" charset="0"/>
                <a:ea typeface="Calibri" pitchFamily="34" charset="0"/>
                <a:cs typeface="Times New Roman" pitchFamily="18" charset="0"/>
              </a:rPr>
              <a:t>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кояш та яктырак (  </a:t>
            </a:r>
            <a:r>
              <a:rPr lang="tt-RU" sz="2000" b="1" dirty="0" smtClean="0">
                <a:solidFill>
                  <a:schemeClr val="bg2">
                    <a:lumMod val="10000"/>
                  </a:schemeClr>
                </a:solidFill>
                <a:latin typeface="Times New Roman" pitchFamily="18" charset="0"/>
                <a:ea typeface="Calibri" pitchFamily="34" charset="0"/>
                <a:cs typeface="Times New Roman" pitchFamily="18" charset="0"/>
              </a:rPr>
              <a:t>)  </a:t>
            </a:r>
          </a:p>
          <a:p>
            <a:pPr lvl="0" eaLnBrk="0" fontAlgn="base" hangingPunct="0">
              <a:spcBef>
                <a:spcPct val="0"/>
              </a:spcBef>
              <a:spcAft>
                <a:spcPct val="0"/>
              </a:spcAft>
            </a:pPr>
            <a:r>
              <a:rPr lang="tt-RU" sz="2000" b="1" dirty="0" smtClean="0">
                <a:solidFill>
                  <a:schemeClr val="bg2">
                    <a:lumMod val="10000"/>
                  </a:schemeClr>
                </a:solidFill>
                <a:latin typeface="Times New Roman" pitchFamily="18" charset="0"/>
                <a:ea typeface="Calibri" pitchFamily="34" charset="0"/>
                <a:cs typeface="Times New Roman" pitchFamily="18" charset="0"/>
              </a:rPr>
              <a:t>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кешеләр дә ягымлырак күренә</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 ( </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К.Ушинский</a:t>
            </a:r>
            <a:r>
              <a:rPr kumimoji="0" lang="tt-RU" sz="2000"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rPr>
              <a:t>).</a:t>
            </a:r>
            <a:endParaRPr kumimoji="0" lang="tt-RU" b="1" i="0" u="none" strike="noStrike" cap="none" normalizeH="0" baseline="0" dirty="0" smtClean="0">
              <a:ln>
                <a:noFill/>
              </a:ln>
              <a:solidFill>
                <a:schemeClr val="bg2">
                  <a:lumMod val="10000"/>
                </a:schemeClr>
              </a:solidFill>
              <a:effectLst/>
              <a:latin typeface="Times New Roman" pitchFamily="18" charset="0"/>
              <a:ea typeface="Calibri" pitchFamily="34"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857256"/>
          </a:xfrm>
        </p:spPr>
        <p:txBody>
          <a:bodyPr>
            <a:normAutofit/>
          </a:bodyPr>
          <a:lstStyle/>
          <a:p>
            <a:pPr algn="ctr"/>
            <a:r>
              <a:rPr lang="tt-RU" sz="4000" b="1" dirty="0" smtClean="0">
                <a:solidFill>
                  <a:srgbClr val="FF0000"/>
                </a:solidFill>
              </a:rPr>
              <a:t>Текстка карата биремнәр</a:t>
            </a:r>
            <a:endParaRPr lang="ru-RU" sz="4000" dirty="0">
              <a:solidFill>
                <a:srgbClr val="FF0000"/>
              </a:solidFill>
            </a:endParaRPr>
          </a:p>
        </p:txBody>
      </p:sp>
      <p:sp>
        <p:nvSpPr>
          <p:cNvPr id="3" name="Содержимое 2"/>
          <p:cNvSpPr>
            <a:spLocks noGrp="1"/>
          </p:cNvSpPr>
          <p:nvPr>
            <p:ph idx="1"/>
          </p:nvPr>
        </p:nvSpPr>
        <p:spPr>
          <a:xfrm>
            <a:off x="214282" y="1071546"/>
            <a:ext cx="8929718" cy="5572164"/>
          </a:xfrm>
        </p:spPr>
        <p:txBody>
          <a:bodyPr>
            <a:normAutofit fontScale="85000" lnSpcReduction="20000"/>
          </a:bodyPr>
          <a:lstStyle/>
          <a:p>
            <a:r>
              <a:rPr lang="tt-RU" sz="2400" b="1" dirty="0" smtClean="0">
                <a:solidFill>
                  <a:schemeClr val="bg2">
                    <a:lumMod val="10000"/>
                  </a:schemeClr>
                </a:solidFill>
                <a:latin typeface="Times New Roman" pitchFamily="18" charset="0"/>
                <a:cs typeface="Times New Roman" pitchFamily="18" charset="0"/>
              </a:rPr>
              <a:t> </a:t>
            </a:r>
            <a:r>
              <a:rPr lang="tt-RU" b="1" dirty="0" smtClean="0">
                <a:solidFill>
                  <a:schemeClr val="accent5">
                    <a:lumMod val="50000"/>
                  </a:schemeClr>
                </a:solidFill>
                <a:latin typeface="Times New Roman" pitchFamily="18" charset="0"/>
                <a:cs typeface="Times New Roman" pitchFamily="18" charset="0"/>
              </a:rPr>
              <a:t>1.Иярчен шарт  җөмләне билгеләгез.</a:t>
            </a:r>
            <a:endParaRPr lang="ru-RU" b="1" dirty="0" smtClean="0">
              <a:solidFill>
                <a:schemeClr val="accent5">
                  <a:lumMod val="50000"/>
                </a:schemeClr>
              </a:solidFill>
              <a:latin typeface="Times New Roman" pitchFamily="18" charset="0"/>
              <a:cs typeface="Times New Roman" pitchFamily="18" charset="0"/>
            </a:endParaRPr>
          </a:p>
          <a:p>
            <a:r>
              <a:rPr lang="tt-RU" b="1" dirty="0" smtClean="0">
                <a:solidFill>
                  <a:schemeClr val="accent5">
                    <a:lumMod val="50000"/>
                  </a:schemeClr>
                </a:solidFill>
                <a:latin typeface="Times New Roman" pitchFamily="18" charset="0"/>
                <a:cs typeface="Times New Roman" pitchFamily="18" charset="0"/>
              </a:rPr>
              <a:t>2.  1-4 нче җөмләләр арасында иярчен сәбәп җөмләләрне билгеләргә.</a:t>
            </a:r>
            <a:endParaRPr lang="ru-RU" b="1" dirty="0" smtClean="0">
              <a:solidFill>
                <a:schemeClr val="accent5">
                  <a:lumMod val="50000"/>
                </a:schemeClr>
              </a:solidFill>
              <a:latin typeface="Times New Roman" pitchFamily="18" charset="0"/>
              <a:cs typeface="Times New Roman" pitchFamily="18" charset="0"/>
            </a:endParaRPr>
          </a:p>
          <a:p>
            <a:r>
              <a:rPr lang="ru-RU" b="1" dirty="0" smtClean="0">
                <a:solidFill>
                  <a:schemeClr val="accent5">
                    <a:lumMod val="50000"/>
                  </a:schemeClr>
                </a:solidFill>
                <a:latin typeface="Times New Roman" pitchFamily="18" charset="0"/>
                <a:cs typeface="Times New Roman" pitchFamily="18" charset="0"/>
              </a:rPr>
              <a:t>3. </a:t>
            </a:r>
            <a:r>
              <a:rPr lang="ru-RU" b="1" dirty="0" smtClean="0">
                <a:solidFill>
                  <a:schemeClr val="accent5">
                    <a:lumMod val="50000"/>
                  </a:schemeClr>
                </a:solidFill>
                <a:latin typeface="Times New Roman" pitchFamily="18" charset="0"/>
                <a:cs typeface="Times New Roman" pitchFamily="18" charset="0"/>
              </a:rPr>
              <a:t>5-8 </a:t>
            </a:r>
            <a:r>
              <a:rPr lang="tt-RU" b="1" dirty="0" smtClean="0">
                <a:solidFill>
                  <a:schemeClr val="accent5">
                    <a:lumMod val="50000"/>
                  </a:schemeClr>
                </a:solidFill>
                <a:latin typeface="Times New Roman" pitchFamily="18" charset="0"/>
                <a:cs typeface="Times New Roman" pitchFamily="18" charset="0"/>
              </a:rPr>
              <a:t>нче җөмләләр арасында тезмә кушма җөмләне тап.</a:t>
            </a:r>
            <a:endParaRPr lang="ru-RU" b="1" dirty="0" smtClean="0">
              <a:solidFill>
                <a:schemeClr val="accent5">
                  <a:lumMod val="50000"/>
                </a:schemeClr>
              </a:solidFill>
              <a:latin typeface="Times New Roman" pitchFamily="18" charset="0"/>
              <a:cs typeface="Times New Roman" pitchFamily="18" charset="0"/>
            </a:endParaRPr>
          </a:p>
          <a:p>
            <a:r>
              <a:rPr lang="tt-RU" b="1" dirty="0" smtClean="0">
                <a:solidFill>
                  <a:schemeClr val="accent5">
                    <a:lumMod val="50000"/>
                  </a:schemeClr>
                </a:solidFill>
                <a:latin typeface="Times New Roman" pitchFamily="18" charset="0"/>
                <a:cs typeface="Times New Roman" pitchFamily="18" charset="0"/>
              </a:rPr>
              <a:t>4. 9 нчы җөмләнең төрен билгелә.</a:t>
            </a:r>
            <a:endParaRPr lang="ru-RU" b="1" dirty="0" smtClean="0">
              <a:solidFill>
                <a:schemeClr val="accent5">
                  <a:lumMod val="50000"/>
                </a:schemeClr>
              </a:solidFill>
              <a:latin typeface="Times New Roman" pitchFamily="18" charset="0"/>
              <a:cs typeface="Times New Roman" pitchFamily="18" charset="0"/>
            </a:endParaRPr>
          </a:p>
          <a:p>
            <a:r>
              <a:rPr lang="tt-RU" b="1" dirty="0" smtClean="0">
                <a:solidFill>
                  <a:schemeClr val="accent5">
                    <a:lumMod val="50000"/>
                  </a:schemeClr>
                </a:solidFill>
                <a:latin typeface="Times New Roman" pitchFamily="18" charset="0"/>
                <a:cs typeface="Times New Roman" pitchFamily="18" charset="0"/>
              </a:rPr>
              <a:t>5</a:t>
            </a:r>
            <a:r>
              <a:rPr lang="tt-RU" b="1" dirty="0" smtClean="0">
                <a:solidFill>
                  <a:schemeClr val="accent5">
                    <a:lumMod val="50000"/>
                  </a:schemeClr>
                </a:solidFill>
                <a:latin typeface="Times New Roman" pitchFamily="18" charset="0"/>
                <a:cs typeface="Times New Roman" pitchFamily="18" charset="0"/>
              </a:rPr>
              <a:t>. 10 </a:t>
            </a:r>
            <a:r>
              <a:rPr lang="tt-RU" b="1" dirty="0" smtClean="0">
                <a:solidFill>
                  <a:schemeClr val="accent5">
                    <a:lumMod val="50000"/>
                  </a:schemeClr>
                </a:solidFill>
                <a:latin typeface="Times New Roman" pitchFamily="18" charset="0"/>
                <a:cs typeface="Times New Roman" pitchFamily="18" charset="0"/>
              </a:rPr>
              <a:t>нчы җөмләдәге өтернең куелышын аңлат:</a:t>
            </a:r>
            <a:endParaRPr lang="ru-RU" b="1" dirty="0" smtClean="0">
              <a:solidFill>
                <a:schemeClr val="accent5">
                  <a:lumMod val="50000"/>
                </a:schemeClr>
              </a:solidFill>
              <a:latin typeface="Times New Roman" pitchFamily="18" charset="0"/>
              <a:cs typeface="Times New Roman" pitchFamily="18" charset="0"/>
            </a:endParaRPr>
          </a:p>
          <a:p>
            <a:pPr>
              <a:buNone/>
            </a:pPr>
            <a:r>
              <a:rPr lang="tt-RU" b="1" dirty="0" smtClean="0">
                <a:solidFill>
                  <a:schemeClr val="accent5">
                    <a:lumMod val="50000"/>
                  </a:schemeClr>
                </a:solidFill>
                <a:latin typeface="Times New Roman" pitchFamily="18" charset="0"/>
                <a:cs typeface="Times New Roman" pitchFamily="18" charset="0"/>
              </a:rPr>
              <a:t>    </a:t>
            </a:r>
            <a:r>
              <a:rPr lang="tt-RU" b="1" dirty="0" smtClean="0">
                <a:solidFill>
                  <a:schemeClr val="accent5">
                    <a:lumMod val="50000"/>
                  </a:schemeClr>
                </a:solidFill>
                <a:latin typeface="Times New Roman" pitchFamily="18" charset="0"/>
                <a:cs typeface="Times New Roman" pitchFamily="18" charset="0"/>
              </a:rPr>
              <a:t>( </a:t>
            </a:r>
            <a:r>
              <a:rPr lang="tt-RU" b="1" dirty="0" smtClean="0">
                <a:solidFill>
                  <a:schemeClr val="accent5">
                    <a:lumMod val="50000"/>
                  </a:schemeClr>
                </a:solidFill>
                <a:latin typeface="Times New Roman" pitchFamily="18" charset="0"/>
                <a:cs typeface="Times New Roman" pitchFamily="18" charset="0"/>
              </a:rPr>
              <a:t>а) тиңдәш кисәкләр, б</a:t>
            </a:r>
            <a:r>
              <a:rPr lang="tt-RU" b="1" dirty="0" smtClean="0">
                <a:solidFill>
                  <a:schemeClr val="accent5">
                    <a:lumMod val="50000"/>
                  </a:schemeClr>
                </a:solidFill>
                <a:latin typeface="Times New Roman" pitchFamily="18" charset="0"/>
                <a:cs typeface="Times New Roman" pitchFamily="18" charset="0"/>
              </a:rPr>
              <a:t>) тезмә </a:t>
            </a:r>
            <a:r>
              <a:rPr lang="tt-RU" b="1" dirty="0" smtClean="0">
                <a:solidFill>
                  <a:schemeClr val="accent5">
                    <a:lumMod val="50000"/>
                  </a:schemeClr>
                </a:solidFill>
                <a:latin typeface="Times New Roman" pitchFamily="18" charset="0"/>
                <a:cs typeface="Times New Roman" pitchFamily="18" charset="0"/>
              </a:rPr>
              <a:t>кушма җөмләдә гади җөмләләр </a:t>
            </a:r>
            <a:r>
              <a:rPr lang="tt-RU" b="1" dirty="0" smtClean="0">
                <a:solidFill>
                  <a:schemeClr val="accent5">
                    <a:lumMod val="50000"/>
                  </a:schemeClr>
                </a:solidFill>
                <a:latin typeface="Times New Roman" pitchFamily="18" charset="0"/>
                <a:cs typeface="Times New Roman" pitchFamily="18" charset="0"/>
              </a:rPr>
              <a:t>арасында </a:t>
            </a:r>
            <a:r>
              <a:rPr lang="tt-RU" b="1" dirty="0" smtClean="0">
                <a:solidFill>
                  <a:schemeClr val="accent5">
                    <a:lumMod val="50000"/>
                  </a:schemeClr>
                </a:solidFill>
                <a:latin typeface="Times New Roman" pitchFamily="18" charset="0"/>
                <a:cs typeface="Times New Roman" pitchFamily="18" charset="0"/>
              </a:rPr>
              <a:t>куелган).</a:t>
            </a:r>
            <a:endParaRPr lang="ru-RU" b="1" dirty="0" smtClean="0">
              <a:solidFill>
                <a:schemeClr val="accent5">
                  <a:lumMod val="50000"/>
                </a:schemeClr>
              </a:solidFill>
              <a:latin typeface="Times New Roman" pitchFamily="18" charset="0"/>
              <a:cs typeface="Times New Roman" pitchFamily="18" charset="0"/>
            </a:endParaRPr>
          </a:p>
          <a:p>
            <a:r>
              <a:rPr lang="tt-RU" b="1" dirty="0" smtClean="0">
                <a:solidFill>
                  <a:schemeClr val="accent5">
                    <a:lumMod val="50000"/>
                  </a:schemeClr>
                </a:solidFill>
                <a:latin typeface="Times New Roman" pitchFamily="18" charset="0"/>
                <a:cs typeface="Times New Roman" pitchFamily="18" charset="0"/>
              </a:rPr>
              <a:t>6.12 нче җөмләдә нинди тыныш билгесен куяр идегез? </a:t>
            </a:r>
            <a:endParaRPr lang="ru-RU" b="1" dirty="0" smtClean="0">
              <a:solidFill>
                <a:schemeClr val="accent5">
                  <a:lumMod val="50000"/>
                </a:schemeClr>
              </a:solidFill>
              <a:latin typeface="Times New Roman" pitchFamily="18" charset="0"/>
              <a:cs typeface="Times New Roman" pitchFamily="18" charset="0"/>
            </a:endParaRPr>
          </a:p>
          <a:p>
            <a:pPr>
              <a:buNone/>
            </a:pPr>
            <a:r>
              <a:rPr lang="tt-RU" b="1" dirty="0" smtClean="0">
                <a:solidFill>
                  <a:schemeClr val="accent5">
                    <a:lumMod val="50000"/>
                  </a:schemeClr>
                </a:solidFill>
                <a:latin typeface="Times New Roman" pitchFamily="18" charset="0"/>
                <a:cs typeface="Times New Roman" pitchFamily="18" charset="0"/>
              </a:rPr>
              <a:t>     </a:t>
            </a:r>
            <a:r>
              <a:rPr lang="tt-RU" b="1" dirty="0" smtClean="0">
                <a:solidFill>
                  <a:schemeClr val="accent5">
                    <a:lumMod val="50000"/>
                  </a:schemeClr>
                </a:solidFill>
                <a:latin typeface="Times New Roman" pitchFamily="18" charset="0"/>
                <a:cs typeface="Times New Roman" pitchFamily="18" charset="0"/>
              </a:rPr>
              <a:t>а</a:t>
            </a:r>
            <a:r>
              <a:rPr lang="tt-RU" b="1" dirty="0" smtClean="0">
                <a:solidFill>
                  <a:schemeClr val="accent5">
                    <a:lumMod val="50000"/>
                  </a:schemeClr>
                </a:solidFill>
                <a:latin typeface="Times New Roman" pitchFamily="18" charset="0"/>
                <a:cs typeface="Times New Roman" pitchFamily="18" charset="0"/>
              </a:rPr>
              <a:t>) </a:t>
            </a:r>
            <a:r>
              <a:rPr lang="tt-RU" b="1" dirty="0" smtClean="0">
                <a:solidFill>
                  <a:schemeClr val="accent5">
                    <a:lumMod val="50000"/>
                  </a:schemeClr>
                </a:solidFill>
                <a:latin typeface="Times New Roman" pitchFamily="18" charset="0"/>
                <a:cs typeface="Times New Roman" pitchFamily="18" charset="0"/>
              </a:rPr>
              <a:t>сызык;   </a:t>
            </a:r>
            <a:r>
              <a:rPr lang="tt-RU" b="1" dirty="0" smtClean="0">
                <a:solidFill>
                  <a:schemeClr val="accent5">
                    <a:lumMod val="50000"/>
                  </a:schemeClr>
                </a:solidFill>
                <a:latin typeface="Times New Roman" pitchFamily="18" charset="0"/>
                <a:cs typeface="Times New Roman" pitchFamily="18" charset="0"/>
              </a:rPr>
              <a:t>б</a:t>
            </a:r>
            <a:r>
              <a:rPr lang="tt-RU" b="1" dirty="0" smtClean="0">
                <a:solidFill>
                  <a:schemeClr val="accent5">
                    <a:lumMod val="50000"/>
                  </a:schemeClr>
                </a:solidFill>
                <a:latin typeface="Times New Roman" pitchFamily="18" charset="0"/>
                <a:cs typeface="Times New Roman" pitchFamily="18" charset="0"/>
              </a:rPr>
              <a:t>) </a:t>
            </a:r>
            <a:r>
              <a:rPr lang="tt-RU" b="1" dirty="0" smtClean="0">
                <a:solidFill>
                  <a:schemeClr val="accent5">
                    <a:lumMod val="50000"/>
                  </a:schemeClr>
                </a:solidFill>
                <a:latin typeface="Times New Roman" pitchFamily="18" charset="0"/>
                <a:cs typeface="Times New Roman" pitchFamily="18" charset="0"/>
              </a:rPr>
              <a:t>өтерләр.</a:t>
            </a:r>
            <a:endParaRPr lang="ru-RU" b="1" dirty="0" smtClean="0">
              <a:solidFill>
                <a:schemeClr val="accent5">
                  <a:lumMod val="50000"/>
                </a:schemeClr>
              </a:solidFill>
              <a:latin typeface="Times New Roman" pitchFamily="18" charset="0"/>
              <a:cs typeface="Times New Roman" pitchFamily="18" charset="0"/>
            </a:endParaRPr>
          </a:p>
          <a:p>
            <a:r>
              <a:rPr lang="tt-RU" b="1" dirty="0" smtClean="0">
                <a:solidFill>
                  <a:schemeClr val="accent5">
                    <a:lumMod val="50000"/>
                  </a:schemeClr>
                </a:solidFill>
                <a:latin typeface="Times New Roman" pitchFamily="18" charset="0"/>
                <a:cs typeface="Times New Roman" pitchFamily="18" charset="0"/>
              </a:rPr>
              <a:t>7.5 </a:t>
            </a:r>
            <a:r>
              <a:rPr lang="tt-RU" b="1" dirty="0" smtClean="0">
                <a:solidFill>
                  <a:schemeClr val="accent5">
                    <a:lumMod val="50000"/>
                  </a:schemeClr>
                </a:solidFill>
                <a:latin typeface="Times New Roman" pitchFamily="18" charset="0"/>
                <a:cs typeface="Times New Roman" pitchFamily="18" charset="0"/>
              </a:rPr>
              <a:t>нче җөмләдә  сызык:</a:t>
            </a:r>
            <a:endParaRPr lang="ru-RU" b="1" dirty="0" smtClean="0">
              <a:solidFill>
                <a:schemeClr val="accent5">
                  <a:lumMod val="50000"/>
                </a:schemeClr>
              </a:solidFill>
              <a:latin typeface="Times New Roman" pitchFamily="18" charset="0"/>
              <a:cs typeface="Times New Roman" pitchFamily="18" charset="0"/>
            </a:endParaRPr>
          </a:p>
          <a:p>
            <a:pPr marL="542925" indent="-271463">
              <a:buNone/>
            </a:pPr>
            <a:r>
              <a:rPr lang="tt-RU" b="1" dirty="0" smtClean="0">
                <a:solidFill>
                  <a:schemeClr val="accent5">
                    <a:lumMod val="50000"/>
                  </a:schemeClr>
                </a:solidFill>
                <a:latin typeface="Times New Roman" pitchFamily="18" charset="0"/>
                <a:cs typeface="Times New Roman" pitchFamily="18" charset="0"/>
              </a:rPr>
              <a:t>а</a:t>
            </a:r>
            <a:r>
              <a:rPr lang="tt-RU" b="1" dirty="0" smtClean="0">
                <a:solidFill>
                  <a:schemeClr val="accent5">
                    <a:lumMod val="50000"/>
                  </a:schemeClr>
                </a:solidFill>
                <a:latin typeface="Times New Roman" pitchFamily="18" charset="0"/>
                <a:cs typeface="Times New Roman" pitchFamily="18" charset="0"/>
              </a:rPr>
              <a:t>) ия белән хәбәр арасында;  б)  кискен каршы куюны белдергәндә куелган</a:t>
            </a:r>
            <a:r>
              <a:rPr lang="tt-RU" sz="2400" b="1" dirty="0" smtClean="0">
                <a:solidFill>
                  <a:schemeClr val="accent5">
                    <a:lumMod val="50000"/>
                  </a:schemeClr>
                </a:solidFill>
                <a:latin typeface="Times New Roman" pitchFamily="18" charset="0"/>
                <a:cs typeface="Times New Roman" pitchFamily="18" charset="0"/>
              </a:rPr>
              <a:t>.</a:t>
            </a:r>
            <a:endParaRPr lang="ru-RU" sz="2400" b="1" dirty="0" smtClean="0">
              <a:solidFill>
                <a:schemeClr val="accent5">
                  <a:lumMod val="50000"/>
                </a:schemeClr>
              </a:solidFill>
              <a:latin typeface="Times New Roman" pitchFamily="18" charset="0"/>
              <a:cs typeface="Times New Roman" pitchFamily="18" charset="0"/>
            </a:endParaRPr>
          </a:p>
          <a:p>
            <a:r>
              <a:rPr lang="tt-RU" b="1" dirty="0" smtClean="0">
                <a:solidFill>
                  <a:schemeClr val="accent5">
                    <a:lumMod val="50000"/>
                  </a:schemeClr>
                </a:solidFill>
                <a:latin typeface="Times New Roman" pitchFamily="18" charset="0"/>
                <a:cs typeface="Times New Roman" pitchFamily="18" charset="0"/>
              </a:rPr>
              <a:t>8. 7 нче җөмләдә ике </a:t>
            </a:r>
            <a:r>
              <a:rPr lang="tt-RU" b="1" dirty="0" smtClean="0">
                <a:solidFill>
                  <a:schemeClr val="accent5">
                    <a:lumMod val="50000"/>
                  </a:schemeClr>
                </a:solidFill>
                <a:latin typeface="Times New Roman" pitchFamily="18" charset="0"/>
                <a:cs typeface="Times New Roman" pitchFamily="18" charset="0"/>
              </a:rPr>
              <a:t>нокта:   </a:t>
            </a:r>
            <a:endParaRPr lang="ru-RU" b="1" dirty="0" smtClean="0">
              <a:solidFill>
                <a:schemeClr val="accent5">
                  <a:lumMod val="50000"/>
                </a:schemeClr>
              </a:solidFill>
              <a:latin typeface="Times New Roman" pitchFamily="18" charset="0"/>
              <a:cs typeface="Times New Roman" pitchFamily="18" charset="0"/>
            </a:endParaRPr>
          </a:p>
          <a:p>
            <a:pPr>
              <a:buNone/>
            </a:pPr>
            <a:r>
              <a:rPr lang="tt-RU" b="1" dirty="0" smtClean="0">
                <a:solidFill>
                  <a:schemeClr val="accent5">
                    <a:lumMod val="50000"/>
                  </a:schemeClr>
                </a:solidFill>
                <a:latin typeface="Times New Roman" pitchFamily="18" charset="0"/>
                <a:cs typeface="Times New Roman" pitchFamily="18" charset="0"/>
              </a:rPr>
              <a:t>    а) гомумиләштерүче сүз янында:</a:t>
            </a:r>
            <a:endParaRPr lang="ru-RU" b="1" dirty="0" smtClean="0">
              <a:solidFill>
                <a:schemeClr val="accent5">
                  <a:lumMod val="50000"/>
                </a:schemeClr>
              </a:solidFill>
              <a:latin typeface="Times New Roman" pitchFamily="18" charset="0"/>
              <a:cs typeface="Times New Roman" pitchFamily="18" charset="0"/>
            </a:endParaRPr>
          </a:p>
          <a:p>
            <a:pPr marL="542925" indent="-271463">
              <a:buNone/>
            </a:pPr>
            <a:r>
              <a:rPr lang="tt-RU" b="1" dirty="0" smtClean="0">
                <a:solidFill>
                  <a:schemeClr val="accent5">
                    <a:lumMod val="50000"/>
                  </a:schemeClr>
                </a:solidFill>
                <a:latin typeface="Times New Roman" pitchFamily="18" charset="0"/>
                <a:cs typeface="Times New Roman" pitchFamily="18" charset="0"/>
              </a:rPr>
              <a:t>б) иярченле җөмлә баш җөмләгә көттерү паузасы белән бәйләнгәнгә куела.</a:t>
            </a:r>
            <a:endParaRPr lang="ru-RU" b="1" dirty="0" smtClean="0">
              <a:solidFill>
                <a:schemeClr val="accent5">
                  <a:lumMod val="50000"/>
                </a:schemeClr>
              </a:solidFill>
              <a:latin typeface="Times New Roman" pitchFamily="18" charset="0"/>
              <a:cs typeface="Times New Roman" pitchFamily="18" charset="0"/>
            </a:endParaRP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tt-RU" b="1" dirty="0" smtClean="0">
                <a:solidFill>
                  <a:srgbClr val="FF0000"/>
                </a:solidFill>
              </a:rPr>
              <a:t>Бүгенге </a:t>
            </a:r>
            <a:r>
              <a:rPr lang="tt-RU" b="1" dirty="0" smtClean="0">
                <a:solidFill>
                  <a:srgbClr val="FF0000"/>
                </a:solidFill>
              </a:rPr>
              <a:t>дәрестә</a:t>
            </a:r>
            <a:endParaRPr lang="ru-RU" dirty="0">
              <a:solidFill>
                <a:srgbClr val="FF0000"/>
              </a:solidFill>
            </a:endParaRPr>
          </a:p>
        </p:txBody>
      </p:sp>
      <p:sp>
        <p:nvSpPr>
          <p:cNvPr id="3" name="Содержимое 2"/>
          <p:cNvSpPr>
            <a:spLocks noGrp="1"/>
          </p:cNvSpPr>
          <p:nvPr>
            <p:ph idx="1"/>
          </p:nvPr>
        </p:nvSpPr>
        <p:spPr>
          <a:xfrm>
            <a:off x="0" y="1935480"/>
            <a:ext cx="9036496" cy="4779668"/>
          </a:xfrm>
        </p:spPr>
        <p:txBody>
          <a:bodyPr>
            <a:normAutofit lnSpcReduction="10000"/>
          </a:bodyPr>
          <a:lstStyle/>
          <a:p>
            <a:pPr lvl="0">
              <a:buNone/>
            </a:pPr>
            <a:r>
              <a:rPr lang="tt-RU" b="1" dirty="0" smtClean="0"/>
              <a:t>       </a:t>
            </a:r>
            <a:r>
              <a:rPr lang="tt-RU" b="1" dirty="0" smtClean="0">
                <a:solidFill>
                  <a:srgbClr val="00B050"/>
                </a:solidFill>
              </a:rPr>
              <a:t>МЭНЭДЖ МЭТ</a:t>
            </a:r>
          </a:p>
          <a:p>
            <a:pPr lvl="0" algn="just">
              <a:buNone/>
            </a:pPr>
            <a:r>
              <a:rPr lang="tt-RU" b="1" dirty="0" smtClean="0">
                <a:solidFill>
                  <a:srgbClr val="FFFF00"/>
                </a:solidFill>
              </a:rPr>
              <a:t>      </a:t>
            </a:r>
            <a:r>
              <a:rPr lang="ru-RU" b="1" dirty="0" smtClean="0">
                <a:solidFill>
                  <a:srgbClr val="FFFF00"/>
                </a:solidFill>
              </a:rPr>
              <a:t> </a:t>
            </a:r>
            <a:r>
              <a:rPr lang="ru-RU" sz="3000" b="1" dirty="0" err="1" smtClean="0">
                <a:solidFill>
                  <a:srgbClr val="002060"/>
                </a:solidFill>
              </a:rPr>
              <a:t>Иярчен</a:t>
            </a:r>
            <a:r>
              <a:rPr lang="tt-RU" sz="3000" b="1" dirty="0" smtClean="0">
                <a:solidFill>
                  <a:srgbClr val="002060"/>
                </a:solidFill>
              </a:rPr>
              <a:t>ле кушма</a:t>
            </a:r>
            <a:r>
              <a:rPr lang="ru-RU" sz="3000" b="1" dirty="0" smtClean="0">
                <a:solidFill>
                  <a:srgbClr val="002060"/>
                </a:solidFill>
              </a:rPr>
              <a:t> </a:t>
            </a:r>
            <a:r>
              <a:rPr lang="ru-RU" sz="3000" b="1" dirty="0" err="1" smtClean="0">
                <a:solidFill>
                  <a:srgbClr val="002060"/>
                </a:solidFill>
              </a:rPr>
              <a:t>җөмләләр турында</a:t>
            </a:r>
            <a:r>
              <a:rPr lang="ru-RU" sz="3000" b="1" dirty="0" smtClean="0">
                <a:solidFill>
                  <a:srgbClr val="002060"/>
                </a:solidFill>
              </a:rPr>
              <a:t> </a:t>
            </a:r>
            <a:r>
              <a:rPr lang="ru-RU" sz="3000" b="1" dirty="0" err="1" smtClean="0">
                <a:solidFill>
                  <a:srgbClr val="002060"/>
                </a:solidFill>
              </a:rPr>
              <a:t>белемнәребезне тагын</a:t>
            </a:r>
            <a:r>
              <a:rPr lang="ru-RU" sz="3000" b="1" dirty="0" smtClean="0">
                <a:solidFill>
                  <a:srgbClr val="002060"/>
                </a:solidFill>
              </a:rPr>
              <a:t> да </a:t>
            </a:r>
            <a:r>
              <a:rPr lang="ru-RU" sz="3000" b="1" dirty="0" err="1" smtClean="0">
                <a:solidFill>
                  <a:srgbClr val="002060"/>
                </a:solidFill>
              </a:rPr>
              <a:t>тирәнәйтербез</a:t>
            </a:r>
            <a:r>
              <a:rPr lang="tt-RU" sz="3000" b="1" dirty="0" smtClean="0">
                <a:solidFill>
                  <a:srgbClr val="002060"/>
                </a:solidFill>
              </a:rPr>
              <a:t>.</a:t>
            </a:r>
            <a:endParaRPr lang="ru-RU" sz="3000" b="1" dirty="0" smtClean="0">
              <a:solidFill>
                <a:srgbClr val="002060"/>
              </a:solidFill>
            </a:endParaRPr>
          </a:p>
          <a:p>
            <a:pPr algn="just">
              <a:buNone/>
            </a:pPr>
            <a:r>
              <a:rPr lang="tt-RU" sz="3000" b="1" dirty="0" smtClean="0">
                <a:solidFill>
                  <a:srgbClr val="002060"/>
                </a:solidFill>
              </a:rPr>
              <a:t>   Иярчен җөмләләрнең мәгънә ягыннан  тагын бер төре   турында  төшенчә  формалашты-рырбыз, аны инглиз теле белән чагыштырып өйрәнербез , белдерелү үзенчәлекләренә ия булырбыз. Хезмәт кешесенә хөрмәт белән карарга өйрәнербез, әхлак сыйфатларын туплауны дәвам итәрбез.</a:t>
            </a:r>
            <a:endParaRPr lang="ru-RU" sz="3000" b="1" dirty="0" smtClean="0">
              <a:solidFill>
                <a:srgbClr val="002060"/>
              </a:solidFill>
            </a:endParaRPr>
          </a:p>
          <a:p>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tt-RU" b="1" dirty="0" smtClean="0"/>
              <a:t>     Текст буенча җаваплар</a:t>
            </a:r>
            <a:endParaRPr lang="ru-RU" dirty="0"/>
          </a:p>
        </p:txBody>
      </p:sp>
      <p:sp>
        <p:nvSpPr>
          <p:cNvPr id="3" name="Содержимое 2"/>
          <p:cNvSpPr>
            <a:spLocks noGrp="1"/>
          </p:cNvSpPr>
          <p:nvPr>
            <p:ph idx="1"/>
          </p:nvPr>
        </p:nvSpPr>
        <p:spPr/>
        <p:txBody>
          <a:bodyPr>
            <a:normAutofit/>
          </a:bodyPr>
          <a:lstStyle/>
          <a:p>
            <a:pPr>
              <a:buNone/>
            </a:pPr>
            <a:r>
              <a:rPr lang="tt-RU" sz="2800" b="1" dirty="0" smtClean="0">
                <a:solidFill>
                  <a:srgbClr val="FF0000"/>
                </a:solidFill>
              </a:rPr>
              <a:t>    </a:t>
            </a:r>
            <a:r>
              <a:rPr lang="tt-RU" sz="2800" b="1" dirty="0" smtClean="0">
                <a:solidFill>
                  <a:srgbClr val="FF0000"/>
                </a:solidFill>
              </a:rPr>
              <a:t>1 </a:t>
            </a:r>
            <a:r>
              <a:rPr lang="tt-RU" sz="2800" b="1" dirty="0" smtClean="0">
                <a:solidFill>
                  <a:srgbClr val="FF0000"/>
                </a:solidFill>
              </a:rPr>
              <a:t>-  11,  </a:t>
            </a:r>
          </a:p>
          <a:p>
            <a:pPr>
              <a:buNone/>
            </a:pPr>
            <a:r>
              <a:rPr lang="tt-RU" sz="2800" b="1" dirty="0" smtClean="0">
                <a:solidFill>
                  <a:srgbClr val="FF0000"/>
                </a:solidFill>
              </a:rPr>
              <a:t>    2-   2, 3, 4,   </a:t>
            </a:r>
          </a:p>
          <a:p>
            <a:pPr>
              <a:buNone/>
            </a:pPr>
            <a:r>
              <a:rPr lang="tt-RU" sz="2800" b="1" dirty="0" smtClean="0">
                <a:solidFill>
                  <a:srgbClr val="FF0000"/>
                </a:solidFill>
              </a:rPr>
              <a:t>    3 –   6,    </a:t>
            </a:r>
          </a:p>
          <a:p>
            <a:pPr>
              <a:buNone/>
            </a:pPr>
            <a:r>
              <a:rPr lang="tt-RU" sz="2800" b="1" dirty="0" smtClean="0">
                <a:solidFill>
                  <a:srgbClr val="FF0000"/>
                </a:solidFill>
              </a:rPr>
              <a:t>    4 -    тәмамлык җөмлә,   </a:t>
            </a:r>
          </a:p>
          <a:p>
            <a:pPr>
              <a:buNone/>
            </a:pPr>
            <a:r>
              <a:rPr lang="tt-RU" sz="2800" b="1" dirty="0" smtClean="0">
                <a:solidFill>
                  <a:srgbClr val="FF0000"/>
                </a:solidFill>
              </a:rPr>
              <a:t>    5 -  б,   </a:t>
            </a:r>
          </a:p>
          <a:p>
            <a:pPr>
              <a:buNone/>
            </a:pPr>
            <a:r>
              <a:rPr lang="tt-RU" sz="2800" b="1" dirty="0" smtClean="0">
                <a:solidFill>
                  <a:srgbClr val="FF0000"/>
                </a:solidFill>
              </a:rPr>
              <a:t>    6 -  өтерләр,   </a:t>
            </a:r>
          </a:p>
          <a:p>
            <a:pPr>
              <a:buNone/>
            </a:pPr>
            <a:r>
              <a:rPr lang="tt-RU" sz="2800" b="1" dirty="0" smtClean="0">
                <a:solidFill>
                  <a:srgbClr val="FF0000"/>
                </a:solidFill>
              </a:rPr>
              <a:t>    7 -  а,    </a:t>
            </a:r>
          </a:p>
          <a:p>
            <a:pPr>
              <a:buNone/>
            </a:pPr>
            <a:r>
              <a:rPr lang="tt-RU" sz="2800" b="1" dirty="0" smtClean="0">
                <a:solidFill>
                  <a:srgbClr val="FF0000"/>
                </a:solidFill>
              </a:rPr>
              <a:t>    8 -  б</a:t>
            </a:r>
            <a:endParaRPr lang="ru-RU" sz="2800" dirty="0">
              <a:solidFill>
                <a:srgbClr val="FF0000"/>
              </a:solidFill>
            </a:endParaRPr>
          </a:p>
        </p:txBody>
      </p:sp>
      <p:pic>
        <p:nvPicPr>
          <p:cNvPr id="4" name="Picture 6" descr="AG00013_"/>
          <p:cNvPicPr>
            <a:picLocks noChangeAspect="1" noChangeArrowheads="1" noCrop="1"/>
          </p:cNvPicPr>
          <p:nvPr/>
        </p:nvPicPr>
        <p:blipFill>
          <a:blip r:embed="rId2"/>
          <a:srcRect/>
          <a:stretch>
            <a:fillRect/>
          </a:stretch>
        </p:blipFill>
        <p:spPr bwMode="auto">
          <a:xfrm>
            <a:off x="4932040" y="2303811"/>
            <a:ext cx="3678678" cy="3652458"/>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43808" y="428604"/>
            <a:ext cx="3008313" cy="642942"/>
          </a:xfrm>
        </p:spPr>
        <p:txBody>
          <a:bodyPr/>
          <a:lstStyle/>
          <a:p>
            <a:pPr algn="ctr"/>
            <a:r>
              <a:rPr lang="tt-RU" sz="3600" b="1" dirty="0" smtClean="0">
                <a:solidFill>
                  <a:srgbClr val="FF0000"/>
                </a:solidFill>
              </a:rPr>
              <a:t>Нәтиҗә:</a:t>
            </a:r>
            <a:endParaRPr lang="ru-RU" sz="3600" b="1" dirty="0">
              <a:solidFill>
                <a:srgbClr val="FF0000"/>
              </a:solidFill>
            </a:endParaRPr>
          </a:p>
        </p:txBody>
      </p:sp>
      <p:sp>
        <p:nvSpPr>
          <p:cNvPr id="3" name="Содержимое 2"/>
          <p:cNvSpPr>
            <a:spLocks noGrp="1"/>
          </p:cNvSpPr>
          <p:nvPr>
            <p:ph sz="half" idx="1"/>
          </p:nvPr>
        </p:nvSpPr>
        <p:spPr>
          <a:xfrm>
            <a:off x="3742804" y="1475222"/>
            <a:ext cx="5400600" cy="4373678"/>
          </a:xfrm>
        </p:spPr>
        <p:txBody>
          <a:bodyPr>
            <a:noAutofit/>
          </a:bodyPr>
          <a:lstStyle/>
          <a:p>
            <a:pPr marL="0" indent="185738" algn="just">
              <a:buNone/>
            </a:pPr>
            <a:r>
              <a:rPr lang="tt-RU" sz="2200" b="1" dirty="0" smtClean="0">
                <a:solidFill>
                  <a:schemeClr val="accent6">
                    <a:lumMod val="50000"/>
                  </a:schemeClr>
                </a:solidFill>
              </a:rPr>
              <a:t>Илебезгә</a:t>
            </a:r>
            <a:r>
              <a:rPr lang="tt-RU" sz="2200" b="1" dirty="0" smtClean="0">
                <a:solidFill>
                  <a:schemeClr val="accent6">
                    <a:lumMod val="50000"/>
                  </a:schemeClr>
                </a:solidFill>
              </a:rPr>
              <a:t>, районнарга, авылларга бик күп һөнәр иясе кирәк. Хезмәттә уңышка ирешү өчен, белемле, җаваплы, тәртипле һәм үз һөнәреңнең чын остасы булу шарт. Киләчәк турында уйлаганда, үзеңә ошаган, холкыңа, мөмкинлегеңә,  сәламәтлегеңә туры килә торган һөнәрне сайлау- җаваплы эш. Яраткан хезмәтең булу – зур бәхет. Бу бәхет сезне дә читләтеп үтмәсен, </a:t>
            </a:r>
            <a:r>
              <a:rPr lang="tt-RU" sz="2200" b="1" dirty="0" smtClean="0">
                <a:solidFill>
                  <a:schemeClr val="accent6">
                    <a:lumMod val="50000"/>
                  </a:schemeClr>
                </a:solidFill>
              </a:rPr>
              <a:t>илгә-көнгә </a:t>
            </a:r>
            <a:r>
              <a:rPr lang="tt-RU" sz="2200" b="1" dirty="0" smtClean="0">
                <a:solidFill>
                  <a:schemeClr val="accent6">
                    <a:lumMod val="50000"/>
                  </a:schemeClr>
                </a:solidFill>
              </a:rPr>
              <a:t>яраклы, кирәкле булып яшәсәгез иде.</a:t>
            </a:r>
            <a:endParaRPr lang="ru-RU" sz="2200" b="1" dirty="0">
              <a:solidFill>
                <a:schemeClr val="accent6">
                  <a:lumMod val="50000"/>
                </a:schemeClr>
              </a:solidFill>
            </a:endParaRPr>
          </a:p>
        </p:txBody>
      </p:sp>
      <p:pic>
        <p:nvPicPr>
          <p:cNvPr id="5" name="Picture 3" descr="1b6"/>
          <p:cNvPicPr>
            <a:picLocks noChangeAspect="1" noChangeArrowheads="1" noCrop="1"/>
          </p:cNvPicPr>
          <p:nvPr/>
        </p:nvPicPr>
        <p:blipFill>
          <a:blip r:embed="rId2"/>
          <a:srcRect/>
          <a:stretch>
            <a:fillRect/>
          </a:stretch>
        </p:blipFill>
        <p:spPr bwMode="auto">
          <a:xfrm>
            <a:off x="251520" y="1475222"/>
            <a:ext cx="3286148" cy="4374248"/>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normAutofit fontScale="90000"/>
          </a:bodyPr>
          <a:lstStyle/>
          <a:p>
            <a:pPr algn="ctr"/>
            <a:r>
              <a:rPr lang="tt-RU" b="1" dirty="0" smtClean="0">
                <a:solidFill>
                  <a:srgbClr val="FF0000"/>
                </a:solidFill>
              </a:rPr>
              <a:t>Физминутка   </a:t>
            </a:r>
            <a:r>
              <a:rPr lang="tt-RU" b="1" dirty="0" smtClean="0">
                <a:solidFill>
                  <a:srgbClr val="FF0000"/>
                </a:solidFill>
              </a:rPr>
              <a:t>(ТИМ-ЧИР</a:t>
            </a:r>
            <a:r>
              <a:rPr lang="tt-RU" b="1" dirty="0" smtClean="0">
                <a:solidFill>
                  <a:srgbClr val="FF0000"/>
                </a:solidFill>
              </a:rPr>
              <a:t>)</a:t>
            </a:r>
            <a:endParaRPr lang="ru-RU" dirty="0">
              <a:solidFill>
                <a:srgbClr val="FF0000"/>
              </a:solidFill>
            </a:endParaRPr>
          </a:p>
        </p:txBody>
      </p:sp>
      <p:sp>
        <p:nvSpPr>
          <p:cNvPr id="3" name="Содержимое 2"/>
          <p:cNvSpPr>
            <a:spLocks noGrp="1"/>
          </p:cNvSpPr>
          <p:nvPr>
            <p:ph sz="half" idx="1"/>
          </p:nvPr>
        </p:nvSpPr>
        <p:spPr>
          <a:xfrm>
            <a:off x="323528" y="995565"/>
            <a:ext cx="4608512" cy="5438371"/>
          </a:xfrm>
        </p:spPr>
        <p:txBody>
          <a:bodyPr>
            <a:normAutofit lnSpcReduction="10000"/>
          </a:bodyPr>
          <a:lstStyle/>
          <a:p>
            <a:r>
              <a:rPr lang="tt-RU" b="1" dirty="0" smtClean="0">
                <a:solidFill>
                  <a:schemeClr val="accent6">
                    <a:lumMod val="50000"/>
                  </a:schemeClr>
                </a:solidFill>
              </a:rPr>
              <a:t>Матур теләкләр уйладык</a:t>
            </a:r>
          </a:p>
          <a:p>
            <a:r>
              <a:rPr lang="tt-RU" b="1" dirty="0" smtClean="0">
                <a:solidFill>
                  <a:schemeClr val="accent6">
                    <a:lumMod val="50000"/>
                  </a:schemeClr>
                </a:solidFill>
              </a:rPr>
              <a:t> Ял итәргә туктадык.</a:t>
            </a:r>
          </a:p>
          <a:p>
            <a:r>
              <a:rPr lang="tt-RU" b="1" dirty="0" smtClean="0">
                <a:solidFill>
                  <a:schemeClr val="accent6">
                    <a:lumMod val="50000"/>
                  </a:schemeClr>
                </a:solidFill>
              </a:rPr>
              <a:t> Җилкәләрне турайттык,</a:t>
            </a:r>
          </a:p>
          <a:p>
            <a:r>
              <a:rPr lang="tt-RU" b="1" dirty="0" smtClean="0">
                <a:solidFill>
                  <a:schemeClr val="accent6">
                    <a:lumMod val="50000"/>
                  </a:schemeClr>
                </a:solidFill>
              </a:rPr>
              <a:t> Тирән итеп суладык,</a:t>
            </a:r>
          </a:p>
          <a:p>
            <a:r>
              <a:rPr lang="tt-RU" b="1" dirty="0" smtClean="0">
                <a:solidFill>
                  <a:schemeClr val="accent6">
                    <a:lumMod val="50000"/>
                  </a:schemeClr>
                </a:solidFill>
              </a:rPr>
              <a:t> Башны як-якка бордык,</a:t>
            </a:r>
          </a:p>
          <a:p>
            <a:r>
              <a:rPr lang="tt-RU" b="1" dirty="0" smtClean="0">
                <a:solidFill>
                  <a:schemeClr val="accent6">
                    <a:lumMod val="50000"/>
                  </a:schemeClr>
                </a:solidFill>
              </a:rPr>
              <a:t> Чүгәләдек һәм тордык,</a:t>
            </a:r>
          </a:p>
          <a:p>
            <a:r>
              <a:rPr lang="tt-RU" b="1" dirty="0" smtClean="0">
                <a:solidFill>
                  <a:schemeClr val="accent6">
                    <a:lumMod val="50000"/>
                  </a:schemeClr>
                </a:solidFill>
              </a:rPr>
              <a:t> Бер урында йөгердек,</a:t>
            </a:r>
          </a:p>
          <a:p>
            <a:r>
              <a:rPr lang="tt-RU" b="1" dirty="0" smtClean="0">
                <a:solidFill>
                  <a:schemeClr val="accent6">
                    <a:lumMod val="50000"/>
                  </a:schemeClr>
                </a:solidFill>
              </a:rPr>
              <a:t> Аннары соң сикердек.</a:t>
            </a:r>
          </a:p>
          <a:p>
            <a:r>
              <a:rPr lang="tt-RU" b="1" dirty="0" smtClean="0">
                <a:solidFill>
                  <a:schemeClr val="accent6">
                    <a:lumMod val="50000"/>
                  </a:schemeClr>
                </a:solidFill>
              </a:rPr>
              <a:t> Сузылдык –киерелдек.</a:t>
            </a:r>
          </a:p>
          <a:p>
            <a:r>
              <a:rPr lang="tt-RU" b="1" dirty="0" smtClean="0">
                <a:solidFill>
                  <a:schemeClr val="accent6">
                    <a:lumMod val="50000"/>
                  </a:schemeClr>
                </a:solidFill>
              </a:rPr>
              <a:t> Югарыга үрелдек.</a:t>
            </a:r>
          </a:p>
          <a:p>
            <a:r>
              <a:rPr lang="tt-RU" b="1" dirty="0" smtClean="0">
                <a:solidFill>
                  <a:schemeClr val="accent6">
                    <a:lumMod val="50000"/>
                  </a:schemeClr>
                </a:solidFill>
              </a:rPr>
              <a:t> Соңыннан тынычланып</a:t>
            </a:r>
          </a:p>
          <a:p>
            <a:r>
              <a:rPr lang="tt-RU" b="1" dirty="0" smtClean="0">
                <a:solidFill>
                  <a:schemeClr val="accent6">
                    <a:lumMod val="50000"/>
                  </a:schemeClr>
                </a:solidFill>
              </a:rPr>
              <a:t> Шөгыльне дәвам итик</a:t>
            </a:r>
            <a:endParaRPr lang="ru-RU" b="1" dirty="0">
              <a:solidFill>
                <a:schemeClr val="accent6">
                  <a:lumMod val="50000"/>
                </a:schemeClr>
              </a:solidFill>
            </a:endParaRPr>
          </a:p>
        </p:txBody>
      </p:sp>
      <p:pic>
        <p:nvPicPr>
          <p:cNvPr id="5" name="Picture 42" descr="b047ed4bbe9d154735823485f8721a6f"/>
          <p:cNvPicPr>
            <a:picLocks noGrp="1" noChangeAspect="1" noChangeArrowheads="1" noCrop="1"/>
          </p:cNvPicPr>
          <p:nvPr>
            <p:ph sz="half" idx="2"/>
          </p:nvPr>
        </p:nvPicPr>
        <p:blipFill>
          <a:blip r:embed="rId2"/>
          <a:stretch>
            <a:fillRect/>
          </a:stretch>
        </p:blipFill>
        <p:spPr bwMode="auto">
          <a:xfrm>
            <a:off x="5072066" y="928670"/>
            <a:ext cx="3571899" cy="5572163"/>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154230"/>
          </a:xfrm>
        </p:spPr>
        <p:txBody>
          <a:bodyPr>
            <a:normAutofit/>
          </a:bodyPr>
          <a:lstStyle/>
          <a:p>
            <a:r>
              <a:rPr lang="tt-RU" sz="3200" b="1" dirty="0" smtClean="0"/>
              <a:t>7. Халык җырларыннан икешәр юл тәкъдим ителә. Ләкин аларда иярчен шарт җөмлә урыны буш, шул җөмләләрне дөрес табып урнаштырыгыз</a:t>
            </a:r>
            <a:r>
              <a:rPr lang="tt-RU" sz="3200" b="1" dirty="0" smtClean="0"/>
              <a:t>. (КОНТИНИУС </a:t>
            </a:r>
            <a:r>
              <a:rPr lang="tt-RU" sz="3200" b="1" dirty="0" smtClean="0"/>
              <a:t>РАУНД РОБИН)</a:t>
            </a:r>
            <a:endParaRPr lang="ru-RU" sz="3200" dirty="0"/>
          </a:p>
        </p:txBody>
      </p:sp>
      <p:sp>
        <p:nvSpPr>
          <p:cNvPr id="3" name="Содержимое 2"/>
          <p:cNvSpPr>
            <a:spLocks noGrp="1"/>
          </p:cNvSpPr>
          <p:nvPr>
            <p:ph sz="half" idx="1"/>
          </p:nvPr>
        </p:nvSpPr>
        <p:spPr>
          <a:xfrm>
            <a:off x="179512" y="2492886"/>
            <a:ext cx="5400600" cy="3807874"/>
          </a:xfrm>
        </p:spPr>
        <p:txBody>
          <a:bodyPr/>
          <a:lstStyle/>
          <a:p>
            <a:pPr>
              <a:buNone/>
            </a:pPr>
            <a:r>
              <a:rPr lang="tt-RU" b="1" dirty="0" smtClean="0">
                <a:solidFill>
                  <a:srgbClr val="FF0000"/>
                </a:solidFill>
              </a:rPr>
              <a:t>1 төркем. </a:t>
            </a:r>
            <a:r>
              <a:rPr lang="tt-RU" b="1" dirty="0" smtClean="0">
                <a:solidFill>
                  <a:schemeClr val="accent5">
                    <a:lumMod val="50000"/>
                  </a:schemeClr>
                </a:solidFill>
              </a:rPr>
              <a:t>Бас, кызым, Әпипә,</a:t>
            </a:r>
          </a:p>
          <a:p>
            <a:pPr>
              <a:buNone/>
            </a:pPr>
            <a:r>
              <a:rPr lang="tt-RU" b="1" dirty="0" smtClean="0">
                <a:solidFill>
                  <a:schemeClr val="accent5">
                    <a:lumMod val="50000"/>
                  </a:schemeClr>
                </a:solidFill>
              </a:rPr>
              <a:t>                     ... ,  мин басам.</a:t>
            </a:r>
          </a:p>
          <a:p>
            <a:pPr>
              <a:buNone/>
            </a:pPr>
            <a:r>
              <a:rPr lang="tt-RU" b="1" dirty="0" smtClean="0">
                <a:solidFill>
                  <a:srgbClr val="FF0000"/>
                </a:solidFill>
              </a:rPr>
              <a:t>2 төркем.  </a:t>
            </a:r>
            <a:r>
              <a:rPr lang="tt-RU" b="1" dirty="0" smtClean="0">
                <a:solidFill>
                  <a:schemeClr val="accent5">
                    <a:lumMod val="50000"/>
                  </a:schemeClr>
                </a:solidFill>
              </a:rPr>
              <a:t>Басып сайрар ... ,</a:t>
            </a:r>
          </a:p>
          <a:p>
            <a:pPr>
              <a:buNone/>
            </a:pPr>
            <a:r>
              <a:rPr lang="tt-RU" b="1" dirty="0" smtClean="0">
                <a:solidFill>
                  <a:schemeClr val="accent5">
                    <a:lumMod val="50000"/>
                  </a:schemeClr>
                </a:solidFill>
              </a:rPr>
              <a:t>                   Сандугач та моңлана.</a:t>
            </a:r>
          </a:p>
          <a:p>
            <a:pPr marL="514350" indent="-514350">
              <a:buNone/>
            </a:pPr>
            <a:r>
              <a:rPr lang="tt-RU" b="1" dirty="0" smtClean="0">
                <a:solidFill>
                  <a:srgbClr val="FF0000"/>
                </a:solidFill>
              </a:rPr>
              <a:t>3 төркем. </a:t>
            </a:r>
            <a:r>
              <a:rPr lang="tt-RU" b="1" dirty="0" smtClean="0">
                <a:solidFill>
                  <a:schemeClr val="accent5">
                    <a:lumMod val="50000"/>
                  </a:schemeClr>
                </a:solidFill>
              </a:rPr>
              <a:t>... , айга карыйм,</a:t>
            </a:r>
          </a:p>
          <a:p>
            <a:pPr marL="514350" indent="-514350">
              <a:buNone/>
            </a:pPr>
            <a:r>
              <a:rPr lang="tt-RU" b="1" dirty="0" smtClean="0">
                <a:solidFill>
                  <a:schemeClr val="accent5">
                    <a:lumMod val="50000"/>
                  </a:schemeClr>
                </a:solidFill>
              </a:rPr>
              <a:t>                  Син </a:t>
            </a:r>
            <a:r>
              <a:rPr lang="tt-RU" b="1" dirty="0" smtClean="0">
                <a:solidFill>
                  <a:schemeClr val="accent5">
                    <a:lumMod val="50000"/>
                  </a:schemeClr>
                </a:solidFill>
              </a:rPr>
              <a:t>кара йолдызларга</a:t>
            </a:r>
            <a:endParaRPr lang="tt-RU" b="1" dirty="0" smtClean="0">
              <a:solidFill>
                <a:schemeClr val="accent5">
                  <a:lumMod val="50000"/>
                </a:schemeClr>
              </a:solidFill>
            </a:endParaRPr>
          </a:p>
          <a:p>
            <a:endParaRPr lang="ru-RU" dirty="0"/>
          </a:p>
        </p:txBody>
      </p:sp>
      <p:pic>
        <p:nvPicPr>
          <p:cNvPr id="5" name="Picture 12" descr="1801dd79927d411fe8c6ff7f5e8e6b3a"/>
          <p:cNvPicPr>
            <a:picLocks noGrp="1" noChangeAspect="1" noChangeArrowheads="1" noCrop="1"/>
          </p:cNvPicPr>
          <p:nvPr>
            <p:ph sz="half" idx="2"/>
          </p:nvPr>
        </p:nvPicPr>
        <p:blipFill>
          <a:blip r:embed="rId2"/>
          <a:stretch>
            <a:fillRect/>
          </a:stretch>
        </p:blipFill>
        <p:spPr bwMode="auto">
          <a:xfrm>
            <a:off x="6388606" y="4005064"/>
            <a:ext cx="952500" cy="1095375"/>
          </a:xfrm>
          <a:prstGeom prst="rect">
            <a:avLst/>
          </a:prstGeom>
          <a:noFill/>
          <a:ln w="9525">
            <a:noFill/>
            <a:miter lim="800000"/>
            <a:headEnd/>
            <a:tailEnd/>
          </a:ln>
        </p:spPr>
      </p:pic>
      <p:sp>
        <p:nvSpPr>
          <p:cNvPr id="6" name="Прямоугольник 5"/>
          <p:cNvSpPr/>
          <p:nvPr/>
        </p:nvSpPr>
        <p:spPr>
          <a:xfrm>
            <a:off x="5436096" y="2492886"/>
            <a:ext cx="2857520" cy="1200329"/>
          </a:xfrm>
          <a:prstGeom prst="rect">
            <a:avLst/>
          </a:prstGeom>
        </p:spPr>
        <p:txBody>
          <a:bodyPr wrap="square">
            <a:spAutoFit/>
          </a:bodyPr>
          <a:lstStyle/>
          <a:p>
            <a:pPr>
              <a:buFont typeface="Arial" charset="0"/>
              <a:buChar char="•"/>
            </a:pPr>
            <a:r>
              <a:rPr lang="tt-RU" sz="2400" b="1" dirty="0" smtClean="0">
                <a:solidFill>
                  <a:schemeClr val="accent5">
                    <a:lumMod val="50000"/>
                  </a:schemeClr>
                </a:solidFill>
              </a:rPr>
              <a:t> Мин </a:t>
            </a:r>
            <a:r>
              <a:rPr lang="tt-RU" sz="2400" b="1" dirty="0" smtClean="0">
                <a:solidFill>
                  <a:schemeClr val="accent5">
                    <a:lumMod val="50000"/>
                  </a:schemeClr>
                </a:solidFill>
              </a:rPr>
              <a:t>сагынсам</a:t>
            </a:r>
          </a:p>
          <a:p>
            <a:pPr>
              <a:buFont typeface="Arial" charset="0"/>
              <a:buChar char="•"/>
            </a:pPr>
            <a:r>
              <a:rPr lang="tt-RU" sz="2400" b="1" dirty="0" smtClean="0">
                <a:solidFill>
                  <a:schemeClr val="accent5">
                    <a:lumMod val="50000"/>
                  </a:schemeClr>
                </a:solidFill>
              </a:rPr>
              <a:t> Син </a:t>
            </a:r>
            <a:r>
              <a:rPr lang="tt-RU" sz="2400" b="1" dirty="0" smtClean="0">
                <a:solidFill>
                  <a:schemeClr val="accent5">
                    <a:lumMod val="50000"/>
                  </a:schemeClr>
                </a:solidFill>
              </a:rPr>
              <a:t>басмасаң</a:t>
            </a:r>
          </a:p>
          <a:p>
            <a:pPr>
              <a:buFont typeface="Arial" charset="0"/>
              <a:buChar char="•"/>
            </a:pPr>
            <a:r>
              <a:rPr lang="tt-RU" sz="2400" b="1" dirty="0" smtClean="0">
                <a:solidFill>
                  <a:schemeClr val="accent5">
                    <a:lumMod val="50000"/>
                  </a:schemeClr>
                </a:solidFill>
              </a:rPr>
              <a:t> Талы </a:t>
            </a:r>
            <a:r>
              <a:rPr lang="tt-RU" sz="2400" b="1" dirty="0" smtClean="0">
                <a:solidFill>
                  <a:schemeClr val="accent5">
                    <a:lumMod val="50000"/>
                  </a:schemeClr>
                </a:solidFill>
              </a:rPr>
              <a:t>сынса </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166"/>
            <a:ext cx="8229600" cy="642942"/>
          </a:xfrm>
        </p:spPr>
        <p:txBody>
          <a:bodyPr>
            <a:normAutofit fontScale="90000"/>
          </a:bodyPr>
          <a:lstStyle/>
          <a:p>
            <a:r>
              <a:rPr lang="tt-RU" b="1" dirty="0" smtClean="0"/>
              <a:t>                 Көтелгән җавап</a:t>
            </a:r>
            <a:endParaRPr lang="ru-RU" dirty="0"/>
          </a:p>
        </p:txBody>
      </p:sp>
      <p:sp>
        <p:nvSpPr>
          <p:cNvPr id="3" name="Содержимое 2"/>
          <p:cNvSpPr>
            <a:spLocks noGrp="1"/>
          </p:cNvSpPr>
          <p:nvPr>
            <p:ph idx="1"/>
          </p:nvPr>
        </p:nvSpPr>
        <p:spPr>
          <a:xfrm>
            <a:off x="1000100" y="1600200"/>
            <a:ext cx="8143900" cy="4525963"/>
          </a:xfrm>
        </p:spPr>
        <p:txBody>
          <a:bodyPr/>
          <a:lstStyle/>
          <a:p>
            <a:pPr>
              <a:buNone/>
            </a:pPr>
            <a:r>
              <a:rPr lang="tt-RU" b="1" dirty="0" smtClean="0">
                <a:solidFill>
                  <a:srgbClr val="FF0000"/>
                </a:solidFill>
              </a:rPr>
              <a:t>1 </a:t>
            </a:r>
            <a:r>
              <a:rPr lang="tt-RU" b="1" dirty="0" smtClean="0">
                <a:solidFill>
                  <a:srgbClr val="FF0000"/>
                </a:solidFill>
              </a:rPr>
              <a:t>төркем.   </a:t>
            </a:r>
            <a:r>
              <a:rPr lang="tt-RU" b="1" dirty="0" smtClean="0">
                <a:solidFill>
                  <a:schemeClr val="accent5">
                    <a:lumMod val="50000"/>
                  </a:schemeClr>
                </a:solidFill>
              </a:rPr>
              <a:t>Бас, кызым, Әпипә,</a:t>
            </a:r>
            <a:endParaRPr lang="ru-RU" b="1" dirty="0" smtClean="0">
              <a:solidFill>
                <a:schemeClr val="accent5">
                  <a:lumMod val="50000"/>
                </a:schemeClr>
              </a:solidFill>
            </a:endParaRPr>
          </a:p>
          <a:p>
            <a:pPr>
              <a:buNone/>
            </a:pPr>
            <a:r>
              <a:rPr lang="tt-RU" b="1" dirty="0" smtClean="0">
                <a:solidFill>
                  <a:schemeClr val="accent5">
                    <a:lumMod val="50000"/>
                  </a:schemeClr>
                </a:solidFill>
              </a:rPr>
              <a:t>                    </a:t>
            </a:r>
            <a:r>
              <a:rPr lang="tt-RU" b="1" dirty="0" smtClean="0">
                <a:solidFill>
                  <a:schemeClr val="accent5">
                    <a:lumMod val="50000"/>
                  </a:schemeClr>
                </a:solidFill>
              </a:rPr>
              <a:t> </a:t>
            </a:r>
            <a:r>
              <a:rPr lang="tt-RU" b="1" dirty="0" smtClean="0">
                <a:solidFill>
                  <a:schemeClr val="accent5">
                    <a:lumMod val="50000"/>
                  </a:schemeClr>
                </a:solidFill>
              </a:rPr>
              <a:t>Син басмасаң ,  мин </a:t>
            </a:r>
            <a:r>
              <a:rPr lang="tt-RU" b="1" dirty="0" smtClean="0">
                <a:solidFill>
                  <a:schemeClr val="accent5">
                    <a:lumMod val="50000"/>
                  </a:schemeClr>
                </a:solidFill>
              </a:rPr>
              <a:t>басам.</a:t>
            </a:r>
            <a:endParaRPr lang="ru-RU" b="1" dirty="0">
              <a:solidFill>
                <a:schemeClr val="accent5">
                  <a:lumMod val="50000"/>
                </a:schemeClr>
              </a:solidFill>
            </a:endParaRPr>
          </a:p>
          <a:p>
            <a:pPr marL="1800225" indent="-1800225">
              <a:buNone/>
            </a:pPr>
            <a:r>
              <a:rPr lang="tt-RU" b="1" dirty="0" smtClean="0">
                <a:solidFill>
                  <a:srgbClr val="FF0000"/>
                </a:solidFill>
              </a:rPr>
              <a:t>2 </a:t>
            </a:r>
            <a:r>
              <a:rPr lang="tt-RU" b="1" dirty="0" smtClean="0">
                <a:solidFill>
                  <a:srgbClr val="FF0000"/>
                </a:solidFill>
              </a:rPr>
              <a:t>төркем.    </a:t>
            </a:r>
            <a:r>
              <a:rPr lang="tt-RU" b="1" dirty="0" smtClean="0">
                <a:solidFill>
                  <a:schemeClr val="accent5">
                    <a:lumMod val="50000"/>
                  </a:schemeClr>
                </a:solidFill>
              </a:rPr>
              <a:t>Басып сайрар талы сынса ,</a:t>
            </a:r>
            <a:r>
              <a:rPr lang="ru-RU" b="1" dirty="0" smtClean="0">
                <a:solidFill>
                  <a:schemeClr val="accent5">
                    <a:lumMod val="50000"/>
                  </a:schemeClr>
                </a:solidFill>
              </a:rPr>
              <a:t>   </a:t>
            </a:r>
            <a:r>
              <a:rPr lang="tt-RU" b="1" dirty="0" smtClean="0">
                <a:solidFill>
                  <a:schemeClr val="accent5">
                    <a:lumMod val="50000"/>
                  </a:schemeClr>
                </a:solidFill>
              </a:rPr>
              <a:t>                                    Сандугач та моңлана</a:t>
            </a:r>
            <a:endParaRPr lang="ru-RU" b="1" dirty="0" smtClean="0">
              <a:solidFill>
                <a:schemeClr val="accent5">
                  <a:lumMod val="50000"/>
                </a:schemeClr>
              </a:solidFill>
            </a:endParaRPr>
          </a:p>
          <a:p>
            <a:pPr>
              <a:buNone/>
            </a:pPr>
            <a:r>
              <a:rPr lang="tt-RU" b="1" dirty="0" smtClean="0">
                <a:solidFill>
                  <a:srgbClr val="FF0000"/>
                </a:solidFill>
              </a:rPr>
              <a:t>3 төркем. </a:t>
            </a:r>
            <a:r>
              <a:rPr lang="tt-RU" b="1" dirty="0" smtClean="0">
                <a:solidFill>
                  <a:schemeClr val="accent5">
                    <a:lumMod val="50000"/>
                  </a:schemeClr>
                </a:solidFill>
              </a:rPr>
              <a:t>Мин </a:t>
            </a:r>
            <a:r>
              <a:rPr lang="tt-RU" b="1" dirty="0" smtClean="0">
                <a:solidFill>
                  <a:schemeClr val="accent5">
                    <a:lumMod val="50000"/>
                  </a:schemeClr>
                </a:solidFill>
              </a:rPr>
              <a:t>сагынсам, </a:t>
            </a:r>
            <a:r>
              <a:rPr lang="tt-RU" b="1" dirty="0" smtClean="0">
                <a:solidFill>
                  <a:schemeClr val="accent5">
                    <a:lumMod val="50000"/>
                  </a:schemeClr>
                </a:solidFill>
              </a:rPr>
              <a:t>айга карыйм,</a:t>
            </a:r>
            <a:endParaRPr lang="ru-RU" b="1" dirty="0" smtClean="0">
              <a:solidFill>
                <a:schemeClr val="accent5">
                  <a:lumMod val="50000"/>
                </a:schemeClr>
              </a:solidFill>
            </a:endParaRPr>
          </a:p>
          <a:p>
            <a:pPr>
              <a:buNone/>
            </a:pPr>
            <a:r>
              <a:rPr lang="tt-RU" b="1" dirty="0" smtClean="0">
                <a:solidFill>
                  <a:schemeClr val="accent5">
                    <a:lumMod val="50000"/>
                  </a:schemeClr>
                </a:solidFill>
              </a:rPr>
              <a:t>                   Син кара йолдызларга</a:t>
            </a:r>
            <a:endParaRPr lang="ru-RU" b="1" dirty="0" smtClean="0">
              <a:solidFill>
                <a:schemeClr val="accent5">
                  <a:lumMod val="50000"/>
                </a:schemeClr>
              </a:solidFill>
            </a:endParaRP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1143000"/>
          </a:xfrm>
        </p:spPr>
        <p:txBody>
          <a:bodyPr>
            <a:normAutofit fontScale="90000"/>
          </a:bodyPr>
          <a:lstStyle/>
          <a:p>
            <a:pPr algn="ctr"/>
            <a:r>
              <a:rPr lang="tt-RU" sz="3600" b="1" dirty="0" smtClean="0">
                <a:solidFill>
                  <a:srgbClr val="FF0000"/>
                </a:solidFill>
              </a:rPr>
              <a:t>8. Бер якта – җөмләләр, икенче якта шул җөмләләрнең      схемалары бирелгән. Дөрес җавапны табып язарга кирәк</a:t>
            </a:r>
            <a:endParaRPr lang="ru-RU" sz="3600" dirty="0">
              <a:solidFill>
                <a:srgbClr val="FF0000"/>
              </a:solidFill>
            </a:endParaRPr>
          </a:p>
        </p:txBody>
      </p:sp>
      <p:sp>
        <p:nvSpPr>
          <p:cNvPr id="3" name="Содержимое 2"/>
          <p:cNvSpPr>
            <a:spLocks noGrp="1"/>
          </p:cNvSpPr>
          <p:nvPr>
            <p:ph sz="half" idx="1"/>
          </p:nvPr>
        </p:nvSpPr>
        <p:spPr>
          <a:xfrm>
            <a:off x="214314" y="1600200"/>
            <a:ext cx="5509814" cy="5257800"/>
          </a:xfrm>
        </p:spPr>
        <p:txBody>
          <a:bodyPr>
            <a:normAutofit lnSpcReduction="10000"/>
          </a:bodyPr>
          <a:lstStyle/>
          <a:p>
            <a:pPr>
              <a:buNone/>
            </a:pPr>
            <a:r>
              <a:rPr lang="tt-RU" b="1" dirty="0" smtClean="0">
                <a:solidFill>
                  <a:schemeClr val="accent5">
                    <a:lumMod val="50000"/>
                  </a:schemeClr>
                </a:solidFill>
              </a:rPr>
              <a:t>1</a:t>
            </a:r>
            <a:r>
              <a:rPr lang="tt-RU" b="1" dirty="0" smtClean="0">
                <a:solidFill>
                  <a:schemeClr val="accent5">
                    <a:lumMod val="50000"/>
                  </a:schemeClr>
                </a:solidFill>
              </a:rPr>
              <a:t>. Мине </a:t>
            </a:r>
            <a:r>
              <a:rPr lang="tt-RU" b="1" dirty="0" smtClean="0">
                <a:solidFill>
                  <a:schemeClr val="accent5">
                    <a:lumMod val="50000"/>
                  </a:schemeClr>
                </a:solidFill>
              </a:rPr>
              <a:t>сөйсәң,  оныт борчуларыңны.</a:t>
            </a:r>
          </a:p>
          <a:p>
            <a:pPr>
              <a:buNone/>
            </a:pPr>
            <a:r>
              <a:rPr lang="tt-RU" b="1" dirty="0" smtClean="0">
                <a:solidFill>
                  <a:schemeClr val="accent5">
                    <a:lumMod val="50000"/>
                  </a:schemeClr>
                </a:solidFill>
              </a:rPr>
              <a:t>2</a:t>
            </a:r>
            <a:r>
              <a:rPr lang="tt-RU" b="1" dirty="0" smtClean="0">
                <a:solidFill>
                  <a:schemeClr val="accent5">
                    <a:lumMod val="50000"/>
                  </a:schemeClr>
                </a:solidFill>
              </a:rPr>
              <a:t>. Әгәр </a:t>
            </a:r>
            <a:r>
              <a:rPr lang="tt-RU" b="1" dirty="0" smtClean="0">
                <a:solidFill>
                  <a:schemeClr val="accent5">
                    <a:lumMod val="50000"/>
                  </a:schemeClr>
                </a:solidFill>
              </a:rPr>
              <a:t>шул чакта бу хыялларымны берәрсенә сөйләсәм, ул кычкырып көлгән генә булыр иде.</a:t>
            </a:r>
          </a:p>
          <a:p>
            <a:pPr>
              <a:buNone/>
            </a:pPr>
            <a:r>
              <a:rPr lang="tt-RU" b="1" dirty="0" smtClean="0">
                <a:solidFill>
                  <a:schemeClr val="accent5">
                    <a:lumMod val="50000"/>
                  </a:schemeClr>
                </a:solidFill>
              </a:rPr>
              <a:t>3. Хәрабәләргә озак карап торсаң, тын кысыла башлый.</a:t>
            </a:r>
          </a:p>
          <a:p>
            <a:pPr>
              <a:buNone/>
            </a:pPr>
            <a:r>
              <a:rPr lang="tt-RU" b="1" dirty="0" smtClean="0">
                <a:solidFill>
                  <a:schemeClr val="accent5">
                    <a:lumMod val="50000"/>
                  </a:schemeClr>
                </a:solidFill>
              </a:rPr>
              <a:t>4. Буш вакыты булдымы, Иделгә куна китәләр.</a:t>
            </a:r>
          </a:p>
          <a:p>
            <a:pPr>
              <a:buNone/>
            </a:pPr>
            <a:r>
              <a:rPr lang="tt-RU" b="1" dirty="0" smtClean="0">
                <a:solidFill>
                  <a:schemeClr val="accent5">
                    <a:lumMod val="50000"/>
                  </a:schemeClr>
                </a:solidFill>
              </a:rPr>
              <a:t>5. Газинур, бәлки, әйләнеп тә кайтмас, шулай булса Миңнеруйга бик авыр булачак.</a:t>
            </a:r>
            <a:endParaRPr lang="ru-RU" b="1" dirty="0" smtClean="0">
              <a:solidFill>
                <a:schemeClr val="accent5">
                  <a:lumMod val="50000"/>
                </a:schemeClr>
              </a:solidFill>
            </a:endParaRPr>
          </a:p>
          <a:p>
            <a:endParaRPr lang="ru-RU" dirty="0"/>
          </a:p>
        </p:txBody>
      </p:sp>
      <p:sp>
        <p:nvSpPr>
          <p:cNvPr id="4" name="Содержимое 3"/>
          <p:cNvSpPr>
            <a:spLocks noGrp="1"/>
          </p:cNvSpPr>
          <p:nvPr>
            <p:ph sz="half" idx="2"/>
          </p:nvPr>
        </p:nvSpPr>
        <p:spPr>
          <a:xfrm>
            <a:off x="5572132" y="1600200"/>
            <a:ext cx="3429024" cy="4525963"/>
          </a:xfrm>
        </p:spPr>
        <p:txBody>
          <a:bodyPr>
            <a:normAutofit lnSpcReduction="10000"/>
          </a:bodyPr>
          <a:lstStyle/>
          <a:p>
            <a:pPr marL="514350" indent="-514350">
              <a:buNone/>
            </a:pPr>
            <a:r>
              <a:rPr lang="tt-RU" b="1" dirty="0" smtClean="0">
                <a:solidFill>
                  <a:schemeClr val="tx2">
                    <a:lumMod val="75000"/>
                  </a:schemeClr>
                </a:solidFill>
              </a:rPr>
              <a:t>1. (...саң),</a:t>
            </a:r>
            <a:r>
              <a:rPr lang="en-US" b="1" dirty="0" smtClean="0">
                <a:solidFill>
                  <a:schemeClr val="tx2">
                    <a:lumMod val="75000"/>
                  </a:schemeClr>
                </a:solidFill>
              </a:rPr>
              <a:t> [  ]</a:t>
            </a:r>
          </a:p>
          <a:p>
            <a:pPr marL="514350" indent="-514350">
              <a:buNone/>
            </a:pPr>
            <a:r>
              <a:rPr lang="tt-RU" b="1" dirty="0" smtClean="0">
                <a:solidFill>
                  <a:schemeClr val="tx2">
                    <a:lumMod val="75000"/>
                  </a:schemeClr>
                </a:solidFill>
              </a:rPr>
              <a:t>2. </a:t>
            </a:r>
            <a:r>
              <a:rPr lang="en-US" b="1" dirty="0" smtClean="0">
                <a:solidFill>
                  <a:schemeClr val="tx2">
                    <a:lumMod val="75000"/>
                  </a:schemeClr>
                </a:solidFill>
              </a:rPr>
              <a:t>(…</a:t>
            </a:r>
            <a:r>
              <a:rPr lang="tt-RU" b="1" dirty="0" smtClean="0">
                <a:solidFill>
                  <a:schemeClr val="tx2">
                    <a:lumMod val="75000"/>
                  </a:schemeClr>
                </a:solidFill>
              </a:rPr>
              <a:t>мы), </a:t>
            </a:r>
            <a:r>
              <a:rPr lang="en-US" b="1" dirty="0" smtClean="0">
                <a:solidFill>
                  <a:schemeClr val="tx2">
                    <a:lumMod val="75000"/>
                  </a:schemeClr>
                </a:solidFill>
              </a:rPr>
              <a:t>[   ]</a:t>
            </a:r>
          </a:p>
          <a:p>
            <a:pPr marL="514350" indent="-514350">
              <a:buNone/>
            </a:pPr>
            <a:r>
              <a:rPr lang="ru-RU" b="1" dirty="0" smtClean="0">
                <a:solidFill>
                  <a:schemeClr val="tx2">
                    <a:lumMod val="75000"/>
                  </a:schemeClr>
                </a:solidFill>
              </a:rPr>
              <a:t>3. (       ), </a:t>
            </a:r>
            <a:r>
              <a:rPr lang="en-US" b="1" dirty="0" smtClean="0">
                <a:solidFill>
                  <a:schemeClr val="tx2">
                    <a:lumMod val="75000"/>
                  </a:schemeClr>
                </a:solidFill>
              </a:rPr>
              <a:t>[</a:t>
            </a:r>
            <a:r>
              <a:rPr lang="ru-RU" b="1" dirty="0" err="1" smtClean="0">
                <a:solidFill>
                  <a:schemeClr val="tx2">
                    <a:lumMod val="75000"/>
                  </a:schemeClr>
                </a:solidFill>
              </a:rPr>
              <a:t>шулай</a:t>
            </a:r>
            <a:r>
              <a:rPr lang="ru-RU" b="1" dirty="0" smtClean="0">
                <a:solidFill>
                  <a:schemeClr val="tx2">
                    <a:lumMod val="75000"/>
                  </a:schemeClr>
                </a:solidFill>
              </a:rPr>
              <a:t> </a:t>
            </a:r>
            <a:r>
              <a:rPr lang="ru-RU" b="1" dirty="0" err="1" smtClean="0">
                <a:solidFill>
                  <a:schemeClr val="tx2">
                    <a:lumMod val="75000"/>
                  </a:schemeClr>
                </a:solidFill>
              </a:rPr>
              <a:t>булса</a:t>
            </a:r>
            <a:r>
              <a:rPr lang="en-US" b="1" dirty="0" smtClean="0">
                <a:solidFill>
                  <a:schemeClr val="tx2">
                    <a:lumMod val="75000"/>
                  </a:schemeClr>
                </a:solidFill>
              </a:rPr>
              <a:t>]</a:t>
            </a:r>
          </a:p>
          <a:p>
            <a:pPr marL="514350" indent="-514350">
              <a:buNone/>
            </a:pPr>
            <a:r>
              <a:rPr lang="tt-RU" b="1" dirty="0" smtClean="0">
                <a:solidFill>
                  <a:schemeClr val="tx2">
                    <a:lumMod val="75000"/>
                  </a:schemeClr>
                </a:solidFill>
              </a:rPr>
              <a:t>4. (...сәм),</a:t>
            </a:r>
            <a:r>
              <a:rPr lang="en-US" b="1" dirty="0" smtClean="0">
                <a:solidFill>
                  <a:schemeClr val="tx2">
                    <a:lumMod val="75000"/>
                  </a:schemeClr>
                </a:solidFill>
              </a:rPr>
              <a:t> [   ]</a:t>
            </a:r>
            <a:r>
              <a:rPr lang="tt-RU" b="1" dirty="0" smtClean="0">
                <a:solidFill>
                  <a:schemeClr val="tx2">
                    <a:lumMod val="75000"/>
                  </a:schemeClr>
                </a:solidFill>
              </a:rPr>
              <a:t> </a:t>
            </a:r>
          </a:p>
          <a:p>
            <a:pPr marL="514350" indent="-514350">
              <a:buNone/>
            </a:pPr>
            <a:r>
              <a:rPr lang="tt-RU" b="1" dirty="0" smtClean="0">
                <a:solidFill>
                  <a:schemeClr val="tx2">
                    <a:lumMod val="75000"/>
                  </a:schemeClr>
                </a:solidFill>
              </a:rPr>
              <a:t>5.(...сәң), </a:t>
            </a:r>
            <a:r>
              <a:rPr lang="en-US" b="1" dirty="0" smtClean="0">
                <a:solidFill>
                  <a:schemeClr val="tx2">
                    <a:lumMod val="75000"/>
                  </a:schemeClr>
                </a:solidFill>
              </a:rPr>
              <a:t>[    ]</a:t>
            </a:r>
            <a:endParaRPr lang="ru-RU" b="1" dirty="0" smtClean="0">
              <a:solidFill>
                <a:schemeClr val="tx2">
                  <a:lumMod val="75000"/>
                </a:schemeClr>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85728"/>
            <a:ext cx="8229600" cy="1357322"/>
          </a:xfrm>
        </p:spPr>
        <p:txBody>
          <a:bodyPr/>
          <a:lstStyle/>
          <a:p>
            <a:r>
              <a:rPr lang="tt-RU" dirty="0" smtClean="0"/>
              <a:t>                  </a:t>
            </a:r>
            <a:r>
              <a:rPr lang="tt-RU" b="1" dirty="0" smtClean="0"/>
              <a:t>Җаваплар</a:t>
            </a:r>
            <a:endParaRPr lang="ru-RU" b="1" dirty="0"/>
          </a:p>
        </p:txBody>
      </p:sp>
      <p:sp>
        <p:nvSpPr>
          <p:cNvPr id="3" name="Содержимое 2"/>
          <p:cNvSpPr>
            <a:spLocks noGrp="1"/>
          </p:cNvSpPr>
          <p:nvPr>
            <p:ph idx="1"/>
          </p:nvPr>
        </p:nvSpPr>
        <p:spPr/>
        <p:txBody>
          <a:bodyPr>
            <a:normAutofit/>
          </a:bodyPr>
          <a:lstStyle/>
          <a:p>
            <a:pPr>
              <a:buNone/>
            </a:pPr>
            <a:r>
              <a:rPr lang="tt-RU" sz="3200" b="1" dirty="0" smtClean="0">
                <a:solidFill>
                  <a:srgbClr val="FF0000"/>
                </a:solidFill>
              </a:rPr>
              <a:t>                   1- 5,  2 -  4,  3 - 1,  4 - 2,  5 - 3</a:t>
            </a:r>
            <a:endParaRPr lang="ru-RU" sz="3200" b="1" dirty="0">
              <a:solidFill>
                <a:srgbClr val="FF0000"/>
              </a:solidFill>
            </a:endParaRPr>
          </a:p>
        </p:txBody>
      </p:sp>
      <p:pic>
        <p:nvPicPr>
          <p:cNvPr id="4" name="Picture 24" descr="bbede0006c530d485ca772fc67e59d7f">
            <a:hlinkClick r:id="rId2"/>
          </p:cNvPr>
          <p:cNvPicPr>
            <a:picLocks noChangeAspect="1" noChangeArrowheads="1" noCrop="1"/>
          </p:cNvPicPr>
          <p:nvPr/>
        </p:nvPicPr>
        <p:blipFill>
          <a:blip r:embed="rId3"/>
          <a:srcRect/>
          <a:stretch>
            <a:fillRect/>
          </a:stretch>
        </p:blipFill>
        <p:spPr bwMode="auto">
          <a:xfrm>
            <a:off x="1000100" y="2500306"/>
            <a:ext cx="2857520" cy="3643338"/>
          </a:xfrm>
          <a:prstGeom prst="rect">
            <a:avLst/>
          </a:prstGeom>
          <a:noFill/>
          <a:ln w="9525">
            <a:noFill/>
            <a:miter lim="800000"/>
            <a:headEnd/>
            <a:tailEnd/>
          </a:ln>
        </p:spPr>
      </p:pic>
      <p:pic>
        <p:nvPicPr>
          <p:cNvPr id="5" name="Picture 11" descr="8"/>
          <p:cNvPicPr>
            <a:picLocks noChangeAspect="1" noChangeArrowheads="1" noCrop="1"/>
          </p:cNvPicPr>
          <p:nvPr/>
        </p:nvPicPr>
        <p:blipFill>
          <a:blip r:embed="rId4"/>
          <a:srcRect/>
          <a:stretch>
            <a:fillRect/>
          </a:stretch>
        </p:blipFill>
        <p:spPr bwMode="auto">
          <a:xfrm rot="1685648">
            <a:off x="5013938" y="3153711"/>
            <a:ext cx="3067596" cy="2500243"/>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85728"/>
            <a:ext cx="8229600" cy="1000132"/>
          </a:xfrm>
        </p:spPr>
        <p:txBody>
          <a:bodyPr>
            <a:noAutofit/>
          </a:bodyPr>
          <a:lstStyle/>
          <a:p>
            <a:pPr algn="ctr"/>
            <a:r>
              <a:rPr lang="tt-RU" sz="4000" b="1" dirty="0" smtClean="0">
                <a:solidFill>
                  <a:srgbClr val="FF0000"/>
                </a:solidFill>
              </a:rPr>
              <a:t>9. Бирем: мисалларның җавапларын номерлап күрсәтергә</a:t>
            </a:r>
            <a:endParaRPr lang="ru-RU" sz="4000" dirty="0">
              <a:solidFill>
                <a:srgbClr val="FF0000"/>
              </a:solidFill>
            </a:endParaRPr>
          </a:p>
        </p:txBody>
      </p:sp>
      <p:sp>
        <p:nvSpPr>
          <p:cNvPr id="3" name="Содержимое 2"/>
          <p:cNvSpPr>
            <a:spLocks noGrp="1"/>
          </p:cNvSpPr>
          <p:nvPr>
            <p:ph sz="half" idx="1"/>
          </p:nvPr>
        </p:nvSpPr>
        <p:spPr>
          <a:xfrm>
            <a:off x="179512" y="1600200"/>
            <a:ext cx="4857752" cy="4781128"/>
          </a:xfrm>
        </p:spPr>
        <p:txBody>
          <a:bodyPr>
            <a:normAutofit fontScale="92500" lnSpcReduction="20000"/>
          </a:bodyPr>
          <a:lstStyle/>
          <a:p>
            <a:pPr marL="271463" indent="-271463">
              <a:buNone/>
            </a:pPr>
            <a:r>
              <a:rPr lang="tt-RU" b="1" dirty="0" smtClean="0">
                <a:solidFill>
                  <a:schemeClr val="accent6">
                    <a:lumMod val="50000"/>
                  </a:schemeClr>
                </a:solidFill>
              </a:rPr>
              <a:t>1</a:t>
            </a:r>
            <a:r>
              <a:rPr lang="tt-RU" b="1" dirty="0" smtClean="0">
                <a:solidFill>
                  <a:schemeClr val="accent6">
                    <a:lumMod val="50000"/>
                  </a:schemeClr>
                </a:solidFill>
              </a:rPr>
              <a:t>. Миннән </a:t>
            </a:r>
            <a:r>
              <a:rPr lang="tt-RU" b="1" dirty="0" smtClean="0">
                <a:solidFill>
                  <a:schemeClr val="accent6">
                    <a:lumMod val="50000"/>
                  </a:schemeClr>
                </a:solidFill>
              </a:rPr>
              <a:t>сиңа теләк шул: ил мактарлык үрнәк бул.</a:t>
            </a:r>
          </a:p>
          <a:p>
            <a:pPr marL="271463" indent="-271463">
              <a:buNone/>
            </a:pPr>
            <a:r>
              <a:rPr lang="tt-RU" b="1" dirty="0" smtClean="0">
                <a:solidFill>
                  <a:schemeClr val="accent6">
                    <a:lumMod val="50000"/>
                  </a:schemeClr>
                </a:solidFill>
              </a:rPr>
              <a:t>2. Кем алдый, шул урлый.</a:t>
            </a:r>
          </a:p>
          <a:p>
            <a:pPr marL="271463" indent="-271463">
              <a:buNone/>
            </a:pPr>
            <a:r>
              <a:rPr lang="tt-RU" b="1" dirty="0" smtClean="0">
                <a:solidFill>
                  <a:schemeClr val="accent6">
                    <a:lumMod val="50000"/>
                  </a:schemeClr>
                </a:solidFill>
              </a:rPr>
              <a:t>3. Нәрсәгә өйрәнсәң, шуны куарсың.</a:t>
            </a:r>
          </a:p>
          <a:p>
            <a:pPr marL="271463" indent="-271463">
              <a:buNone/>
            </a:pPr>
            <a:r>
              <a:rPr lang="tt-RU" b="1" dirty="0" smtClean="0">
                <a:solidFill>
                  <a:schemeClr val="accent6">
                    <a:lumMod val="50000"/>
                  </a:schemeClr>
                </a:solidFill>
              </a:rPr>
              <a:t>4. Кайчан </a:t>
            </a:r>
            <a:r>
              <a:rPr lang="tt-RU" b="1" dirty="0" smtClean="0">
                <a:solidFill>
                  <a:schemeClr val="accent6">
                    <a:lumMod val="50000"/>
                  </a:schemeClr>
                </a:solidFill>
              </a:rPr>
              <a:t>әти-әниеңә </a:t>
            </a:r>
            <a:r>
              <a:rPr lang="tt-RU" b="1" dirty="0" smtClean="0">
                <a:solidFill>
                  <a:schemeClr val="accent6">
                    <a:lumMod val="50000"/>
                  </a:schemeClr>
                </a:solidFill>
              </a:rPr>
              <a:t>яхшылык һәм игелек кыласың, шулчакта үзең дә ниндидер илаһи бер көч һәм рәхәтлек тоясың.</a:t>
            </a:r>
          </a:p>
          <a:p>
            <a:pPr marL="271463" indent="-271463">
              <a:buNone/>
            </a:pPr>
            <a:r>
              <a:rPr lang="tt-RU" b="1" dirty="0" smtClean="0">
                <a:solidFill>
                  <a:schemeClr val="accent6">
                    <a:lumMod val="50000"/>
                  </a:schemeClr>
                </a:solidFill>
              </a:rPr>
              <a:t>5. Без шәһәрдә сез торган кадәр булдык.</a:t>
            </a:r>
          </a:p>
          <a:p>
            <a:pPr marL="357188" indent="-357188">
              <a:buNone/>
            </a:pPr>
            <a:r>
              <a:rPr lang="tt-RU" b="1" dirty="0" smtClean="0">
                <a:solidFill>
                  <a:schemeClr val="accent6">
                    <a:lumMod val="50000"/>
                  </a:schemeClr>
                </a:solidFill>
              </a:rPr>
              <a:t>6. Яшьлегең тырыш булса, </a:t>
            </a:r>
            <a:r>
              <a:rPr lang="tt-RU" b="1" dirty="0" smtClean="0">
                <a:solidFill>
                  <a:schemeClr val="accent6">
                    <a:lumMod val="50000"/>
                  </a:schemeClr>
                </a:solidFill>
              </a:rPr>
              <a:t>картлыгың </a:t>
            </a:r>
            <a:r>
              <a:rPr lang="tt-RU" b="1" dirty="0" smtClean="0">
                <a:solidFill>
                  <a:schemeClr val="accent6">
                    <a:lumMod val="50000"/>
                  </a:schemeClr>
                </a:solidFill>
              </a:rPr>
              <a:t>тыныч була</a:t>
            </a:r>
            <a:r>
              <a:rPr lang="tt-RU" b="1" dirty="0" smtClean="0">
                <a:solidFill>
                  <a:schemeClr val="accent6">
                    <a:lumMod val="50000"/>
                  </a:schemeClr>
                </a:solidFill>
              </a:rPr>
              <a:t>.</a:t>
            </a:r>
            <a:endParaRPr lang="ru-RU" dirty="0"/>
          </a:p>
        </p:txBody>
      </p:sp>
      <p:sp>
        <p:nvSpPr>
          <p:cNvPr id="4" name="Содержимое 3"/>
          <p:cNvSpPr>
            <a:spLocks noGrp="1"/>
          </p:cNvSpPr>
          <p:nvPr>
            <p:ph sz="half" idx="2"/>
          </p:nvPr>
        </p:nvSpPr>
        <p:spPr>
          <a:xfrm>
            <a:off x="5357818" y="1600200"/>
            <a:ext cx="3328982" cy="4525963"/>
          </a:xfrm>
        </p:spPr>
        <p:txBody>
          <a:bodyPr>
            <a:normAutofit fontScale="92500" lnSpcReduction="20000"/>
          </a:bodyPr>
          <a:lstStyle/>
          <a:p>
            <a:pPr marL="514350" indent="-514350">
              <a:buAutoNum type="arabicPeriod"/>
            </a:pPr>
            <a:r>
              <a:rPr lang="tt-RU" b="1" dirty="0" smtClean="0">
                <a:solidFill>
                  <a:schemeClr val="bg2">
                    <a:lumMod val="10000"/>
                  </a:schemeClr>
                </a:solidFill>
              </a:rPr>
              <a:t>Иярчен күләм җөмлә.</a:t>
            </a:r>
          </a:p>
          <a:p>
            <a:pPr marL="514350" indent="-514350">
              <a:buFont typeface="Arial" pitchFamily="34" charset="0"/>
              <a:buAutoNum type="arabicPeriod"/>
            </a:pPr>
            <a:r>
              <a:rPr lang="tt-RU" b="1" dirty="0" smtClean="0">
                <a:solidFill>
                  <a:schemeClr val="bg2">
                    <a:lumMod val="10000"/>
                  </a:schemeClr>
                </a:solidFill>
              </a:rPr>
              <a:t>Иярчен хәбәр җөмлә.</a:t>
            </a:r>
          </a:p>
          <a:p>
            <a:pPr marL="514350" indent="-514350">
              <a:buFont typeface="Arial" pitchFamily="34" charset="0"/>
              <a:buAutoNum type="arabicPeriod"/>
            </a:pPr>
            <a:r>
              <a:rPr lang="tt-RU" b="1" dirty="0" smtClean="0">
                <a:solidFill>
                  <a:schemeClr val="bg2">
                    <a:lumMod val="10000"/>
                  </a:schemeClr>
                </a:solidFill>
              </a:rPr>
              <a:t>Иярчен вакыт җөмлә.</a:t>
            </a:r>
          </a:p>
          <a:p>
            <a:pPr marL="514350" indent="-514350">
              <a:buFont typeface="Arial" pitchFamily="34" charset="0"/>
              <a:buAutoNum type="arabicPeriod"/>
            </a:pPr>
            <a:r>
              <a:rPr lang="tt-RU" b="1" dirty="0" smtClean="0">
                <a:solidFill>
                  <a:schemeClr val="bg2">
                    <a:lumMod val="10000"/>
                  </a:schemeClr>
                </a:solidFill>
              </a:rPr>
              <a:t>Иярчен ия җөмлә.</a:t>
            </a:r>
          </a:p>
          <a:p>
            <a:pPr marL="514350" indent="-514350">
              <a:buFont typeface="Arial" pitchFamily="34" charset="0"/>
              <a:buAutoNum type="arabicPeriod"/>
            </a:pPr>
            <a:r>
              <a:rPr lang="tt-RU" b="1" dirty="0" smtClean="0">
                <a:solidFill>
                  <a:schemeClr val="bg2">
                    <a:lumMod val="10000"/>
                  </a:schemeClr>
                </a:solidFill>
              </a:rPr>
              <a:t>Иярчен тәмамлык җөмлә.</a:t>
            </a:r>
          </a:p>
          <a:p>
            <a:pPr marL="514350" indent="-514350">
              <a:buFont typeface="Arial" pitchFamily="34" charset="0"/>
              <a:buAutoNum type="arabicPeriod"/>
            </a:pPr>
            <a:r>
              <a:rPr lang="tt-RU" b="1" dirty="0" smtClean="0">
                <a:solidFill>
                  <a:schemeClr val="bg2">
                    <a:lumMod val="10000"/>
                  </a:schemeClr>
                </a:solidFill>
              </a:rPr>
              <a:t>Иярчен шарт җөмлә.</a:t>
            </a:r>
          </a:p>
          <a:p>
            <a:pPr>
              <a:buNone/>
            </a:pP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tt-RU" b="1" dirty="0" smtClean="0"/>
              <a:t>     Җаваплар </a:t>
            </a:r>
            <a:endParaRPr lang="ru-RU" dirty="0"/>
          </a:p>
        </p:txBody>
      </p:sp>
      <p:sp>
        <p:nvSpPr>
          <p:cNvPr id="3" name="Содержимое 2"/>
          <p:cNvSpPr>
            <a:spLocks noGrp="1"/>
          </p:cNvSpPr>
          <p:nvPr>
            <p:ph sz="half" idx="1"/>
          </p:nvPr>
        </p:nvSpPr>
        <p:spPr/>
        <p:txBody>
          <a:bodyPr/>
          <a:lstStyle/>
          <a:p>
            <a:pPr>
              <a:buNone/>
            </a:pPr>
            <a:r>
              <a:rPr lang="tt-RU" sz="3600" b="1" dirty="0" smtClean="0">
                <a:solidFill>
                  <a:srgbClr val="FF0000"/>
                </a:solidFill>
              </a:rPr>
              <a:t>        1 – 2</a:t>
            </a:r>
          </a:p>
          <a:p>
            <a:pPr>
              <a:buNone/>
            </a:pPr>
            <a:r>
              <a:rPr lang="tt-RU" sz="3600" b="1" dirty="0" smtClean="0">
                <a:solidFill>
                  <a:srgbClr val="FF0000"/>
                </a:solidFill>
              </a:rPr>
              <a:t>        2 – 4</a:t>
            </a:r>
          </a:p>
          <a:p>
            <a:pPr>
              <a:buNone/>
            </a:pPr>
            <a:r>
              <a:rPr lang="tt-RU" sz="3600" b="1" dirty="0" smtClean="0">
                <a:solidFill>
                  <a:srgbClr val="FF0000"/>
                </a:solidFill>
              </a:rPr>
              <a:t>        3 – 5</a:t>
            </a:r>
          </a:p>
          <a:p>
            <a:pPr>
              <a:buNone/>
            </a:pPr>
            <a:r>
              <a:rPr lang="tt-RU" sz="3600" b="1" dirty="0" smtClean="0">
                <a:solidFill>
                  <a:srgbClr val="FF0000"/>
                </a:solidFill>
              </a:rPr>
              <a:t>        4 – 3</a:t>
            </a:r>
          </a:p>
          <a:p>
            <a:pPr>
              <a:buNone/>
            </a:pPr>
            <a:r>
              <a:rPr lang="tt-RU" sz="3600" b="1" dirty="0" smtClean="0">
                <a:solidFill>
                  <a:srgbClr val="FF0000"/>
                </a:solidFill>
              </a:rPr>
              <a:t>        5 – 1</a:t>
            </a:r>
          </a:p>
          <a:p>
            <a:pPr>
              <a:buNone/>
            </a:pPr>
            <a:r>
              <a:rPr lang="tt-RU" sz="3600" b="1" dirty="0" smtClean="0">
                <a:solidFill>
                  <a:srgbClr val="FF0000"/>
                </a:solidFill>
              </a:rPr>
              <a:t>        6 -  6 </a:t>
            </a:r>
            <a:endParaRPr lang="ru-RU" sz="3600" b="1" dirty="0" smtClean="0">
              <a:solidFill>
                <a:srgbClr val="FF0000"/>
              </a:solidFill>
            </a:endParaRPr>
          </a:p>
          <a:p>
            <a:endParaRPr lang="ru-RU" dirty="0"/>
          </a:p>
        </p:txBody>
      </p:sp>
      <p:pic>
        <p:nvPicPr>
          <p:cNvPr id="5" name="Picture 17" descr="d2dee99099dafcf475dd6385b321b6ee">
            <a:hlinkClick r:id="rId2"/>
          </p:cNvPr>
          <p:cNvPicPr>
            <a:picLocks noGrp="1" noChangeAspect="1" noChangeArrowheads="1" noCrop="1"/>
          </p:cNvPicPr>
          <p:nvPr>
            <p:ph sz="half" idx="2"/>
          </p:nvPr>
        </p:nvPicPr>
        <p:blipFill>
          <a:blip r:embed="rId3"/>
          <a:srcRect/>
          <a:stretch>
            <a:fillRect/>
          </a:stretch>
        </p:blipFill>
        <p:spPr bwMode="auto">
          <a:xfrm>
            <a:off x="4572001" y="1500174"/>
            <a:ext cx="4071966" cy="4357718"/>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22" y="692696"/>
            <a:ext cx="9144000" cy="1500174"/>
          </a:xfrm>
        </p:spPr>
        <p:txBody>
          <a:bodyPr>
            <a:normAutofit fontScale="90000"/>
          </a:bodyPr>
          <a:lstStyle/>
          <a:p>
            <a:pPr algn="ctr"/>
            <a:r>
              <a:rPr lang="tt-RU" b="1" dirty="0" smtClean="0">
                <a:solidFill>
                  <a:srgbClr val="FF0000"/>
                </a:solidFill>
              </a:rPr>
              <a:t>ТИМ – ЧИР</a:t>
            </a:r>
            <a:br>
              <a:rPr lang="tt-RU" b="1" dirty="0" smtClean="0">
                <a:solidFill>
                  <a:srgbClr val="FF0000"/>
                </a:solidFill>
              </a:rPr>
            </a:br>
            <a:r>
              <a:rPr lang="tt-RU" b="1" dirty="0" smtClean="0">
                <a:solidFill>
                  <a:srgbClr val="FF0000"/>
                </a:solidFill>
              </a:rPr>
              <a:t>Билгеләр кую</a:t>
            </a:r>
            <a:endParaRPr lang="ru-RU" b="1" dirty="0">
              <a:solidFill>
                <a:srgbClr val="FF0000"/>
              </a:solidFill>
            </a:endParaRPr>
          </a:p>
        </p:txBody>
      </p:sp>
      <p:sp>
        <p:nvSpPr>
          <p:cNvPr id="3" name="Содержимое 2"/>
          <p:cNvSpPr>
            <a:spLocks noGrp="1"/>
          </p:cNvSpPr>
          <p:nvPr>
            <p:ph idx="1"/>
          </p:nvPr>
        </p:nvSpPr>
        <p:spPr>
          <a:xfrm>
            <a:off x="457200" y="2564904"/>
            <a:ext cx="8229600" cy="3509744"/>
          </a:xfrm>
        </p:spPr>
        <p:txBody>
          <a:bodyPr/>
          <a:lstStyle/>
          <a:p>
            <a:pPr algn="ctr">
              <a:buNone/>
            </a:pPr>
            <a:r>
              <a:rPr lang="tt-RU" b="1" dirty="0" smtClean="0">
                <a:solidFill>
                  <a:srgbClr val="FFFF00"/>
                </a:solidFill>
              </a:rPr>
              <a:t>       </a:t>
            </a:r>
            <a:r>
              <a:rPr lang="tt-RU" sz="4000" b="1" dirty="0" smtClean="0">
                <a:solidFill>
                  <a:schemeClr val="accent2">
                    <a:lumMod val="50000"/>
                  </a:schemeClr>
                </a:solidFill>
              </a:rPr>
              <a:t>Дәресне аңлавыгыз, үзләштерүегез, дәрестә катнашып утыруыгыздан чыгып, һәр кеше билгене үзенә үзе куя.</a:t>
            </a:r>
            <a:endParaRPr lang="ru-RU" sz="4000" dirty="0">
              <a:solidFill>
                <a:schemeClr val="accent2">
                  <a:lumMod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kumimoji="0" lang="tt-RU"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Тест</a:t>
            </a:r>
            <a:r>
              <a:rPr kumimoji="0" lang="tt-RU"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r>
            <a:br>
              <a:rPr kumimoji="0" lang="tt-RU"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br>
            <a:r>
              <a:rPr kumimoji="0" lang="tt-RU"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tt-RU" sz="32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(СИМАЛТИНИУС  </a:t>
            </a:r>
            <a:r>
              <a:rPr kumimoji="0" lang="tt-RU" sz="3200"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 </a:t>
            </a:r>
            <a:r>
              <a:rPr kumimoji="0" lang="tt-RU" sz="3200" b="1" i="0" u="none" strike="noStrike" cap="none" normalizeH="0" dirty="0" smtClean="0">
                <a:ln>
                  <a:noFill/>
                </a:ln>
                <a:solidFill>
                  <a:srgbClr val="FF0000"/>
                </a:solidFill>
                <a:effectLst/>
                <a:latin typeface="Times New Roman" pitchFamily="18" charset="0"/>
                <a:ea typeface="Calibri" pitchFamily="34" charset="0"/>
                <a:cs typeface="Times New Roman" pitchFamily="18" charset="0"/>
              </a:rPr>
              <a:t>РАУНД   ТЭЙБЛ)</a:t>
            </a:r>
            <a:endParaRPr lang="ru-RU" sz="3200" dirty="0">
              <a:solidFill>
                <a:srgbClr val="FF0000"/>
              </a:solidFill>
            </a:endParaRPr>
          </a:p>
        </p:txBody>
      </p:sp>
      <p:sp>
        <p:nvSpPr>
          <p:cNvPr id="3" name="Содержимое 2"/>
          <p:cNvSpPr>
            <a:spLocks noGrp="1"/>
          </p:cNvSpPr>
          <p:nvPr>
            <p:ph idx="1"/>
          </p:nvPr>
        </p:nvSpPr>
        <p:spPr>
          <a:xfrm>
            <a:off x="457200" y="1935480"/>
            <a:ext cx="8435280" cy="4389120"/>
          </a:xfrm>
        </p:spPr>
        <p:txBody>
          <a:bodyPr>
            <a:normAutofit lnSpcReduction="10000"/>
          </a:bodyPr>
          <a:lstStyle/>
          <a:p>
            <a:pPr marL="0" lvl="0" indent="0" eaLnBrk="0" fontAlgn="base" hangingPunct="0">
              <a:spcBef>
                <a:spcPct val="0"/>
              </a:spcBef>
              <a:spcAft>
                <a:spcPct val="0"/>
              </a:spcAft>
              <a:buNone/>
              <a:tabLst>
                <a:tab pos="457200" algn="l"/>
              </a:tabLst>
            </a:pPr>
            <a:r>
              <a:rPr kumimoji="0" lang="tt-RU"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1.Нинди төзелмә “кушма җөмлә” дип атала:</a:t>
            </a:r>
            <a:endParaRPr kumimoji="0" lang="ru-RU" b="1" i="0" u="none" strike="noStrike" cap="none" normalizeH="0" baseline="0" dirty="0" smtClean="0">
              <a:ln>
                <a:noFill/>
              </a:ln>
              <a:solidFill>
                <a:srgbClr val="002060"/>
              </a:solidFill>
              <a:effectLst/>
              <a:latin typeface="Arial" pitchFamily="34" charset="0"/>
              <a:cs typeface="Arial" pitchFamily="34" charset="0"/>
            </a:endParaRPr>
          </a:p>
          <a:p>
            <a:pPr marL="365760" lvl="1" indent="0" algn="just" eaLnBrk="0" fontAlgn="base" hangingPunct="0">
              <a:spcBef>
                <a:spcPct val="0"/>
              </a:spcBef>
              <a:spcAft>
                <a:spcPct val="0"/>
              </a:spcAft>
              <a:buNone/>
              <a:tabLst>
                <a:tab pos="457200" algn="l"/>
              </a:tabLst>
            </a:pPr>
            <a:r>
              <a:rPr kumimoji="0" lang="tt-RU"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а</a:t>
            </a:r>
            <a:r>
              <a:rPr kumimoji="0" lang="tt-RU"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ике яки берничә гади җөмләдән торган кушма җөмлә</a:t>
            </a:r>
            <a:r>
              <a:rPr kumimoji="0" lang="tt-RU"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ә</a:t>
            </a:r>
            <a:r>
              <a:rPr kumimoji="0" lang="tt-RU"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җөмләләре синтетик юл белән бәйләнгән кушма җөмлә</a:t>
            </a:r>
            <a:r>
              <a:rPr kumimoji="0" lang="tt-RU"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a:t>
            </a:r>
            <a:r>
              <a:rPr lang="ru-RU" b="1" dirty="0" smtClean="0">
                <a:solidFill>
                  <a:srgbClr val="002060"/>
                </a:solidFill>
                <a:latin typeface="Arial" pitchFamily="34" charset="0"/>
                <a:cs typeface="Arial" pitchFamily="34" charset="0"/>
              </a:rPr>
              <a:t> </a:t>
            </a:r>
            <a:r>
              <a:rPr kumimoji="0" lang="tt-RU"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б</a:t>
            </a:r>
            <a:r>
              <a:rPr kumimoji="0" lang="tt-RU"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җөмләләре аналитик юл белән бәйләнгән кушма җөмлә</a:t>
            </a:r>
            <a:r>
              <a:rPr kumimoji="0" lang="tt-RU"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a:t>
            </a:r>
            <a:r>
              <a:rPr lang="ru-RU" b="1" dirty="0" smtClean="0">
                <a:solidFill>
                  <a:srgbClr val="002060"/>
                </a:solidFill>
                <a:latin typeface="Arial" pitchFamily="34" charset="0"/>
                <a:cs typeface="Arial" pitchFamily="34" charset="0"/>
              </a:rPr>
              <a:t> </a:t>
            </a:r>
            <a:r>
              <a:rPr kumimoji="0" lang="tt-RU"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в</a:t>
            </a:r>
            <a:r>
              <a:rPr kumimoji="0" lang="tt-RU"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җөмләләре тезү юлы белән бәйләнгән кушма җөмлә.</a:t>
            </a:r>
            <a:endParaRPr kumimoji="0" lang="ru-RU" b="1" i="0" u="none" strike="noStrike" cap="none" normalizeH="0" baseline="0" dirty="0" smtClean="0">
              <a:ln>
                <a:noFill/>
              </a:ln>
              <a:solidFill>
                <a:srgbClr val="002060"/>
              </a:solidFill>
              <a:effectLst/>
              <a:latin typeface="Arial" pitchFamily="34" charset="0"/>
              <a:cs typeface="Arial" pitchFamily="34" charset="0"/>
            </a:endParaRPr>
          </a:p>
          <a:p>
            <a:pPr marL="0" lvl="0" indent="0" eaLnBrk="0" fontAlgn="base" hangingPunct="0">
              <a:spcBef>
                <a:spcPct val="0"/>
              </a:spcBef>
              <a:spcAft>
                <a:spcPct val="0"/>
              </a:spcAft>
              <a:buNone/>
              <a:tabLst>
                <a:tab pos="457200" algn="l"/>
              </a:tabLst>
            </a:pPr>
            <a:r>
              <a:rPr kumimoji="0" lang="tt-RU"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2. Аналитик </a:t>
            </a:r>
            <a:r>
              <a:rPr kumimoji="0" lang="tt-RU"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иярчен җөмлә баш җөмләгә...</a:t>
            </a:r>
            <a:endParaRPr kumimoji="0" lang="ru-RU" b="1" i="0" u="none" strike="noStrike" cap="none" normalizeH="0" baseline="0" dirty="0" smtClean="0">
              <a:ln>
                <a:noFill/>
              </a:ln>
              <a:solidFill>
                <a:srgbClr val="002060"/>
              </a:solidFill>
              <a:effectLst/>
              <a:latin typeface="Arial" pitchFamily="34" charset="0"/>
              <a:cs typeface="Arial" pitchFamily="34" charset="0"/>
            </a:endParaRPr>
          </a:p>
          <a:p>
            <a:pPr marL="271463" lvl="0" indent="-271463" eaLnBrk="0" fontAlgn="base" hangingPunct="0">
              <a:spcBef>
                <a:spcPct val="0"/>
              </a:spcBef>
              <a:spcAft>
                <a:spcPct val="0"/>
              </a:spcAft>
              <a:buNone/>
            </a:pPr>
            <a:r>
              <a:rPr lang="tt-RU" b="1" dirty="0">
                <a:solidFill>
                  <a:srgbClr val="002060"/>
                </a:solidFill>
                <a:latin typeface="Times New Roman" pitchFamily="18" charset="0"/>
                <a:ea typeface="Calibri" pitchFamily="34" charset="0"/>
                <a:cs typeface="Times New Roman" pitchFamily="18" charset="0"/>
              </a:rPr>
              <a:t>	</a:t>
            </a:r>
            <a:r>
              <a:rPr kumimoji="0" lang="tt-RU" sz="2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а) кушымчалар;</a:t>
            </a:r>
            <a:r>
              <a:rPr lang="ru-RU" sz="2400" b="1" dirty="0" smtClean="0">
                <a:solidFill>
                  <a:srgbClr val="002060"/>
                </a:solidFill>
                <a:latin typeface="Arial" pitchFamily="34" charset="0"/>
                <a:cs typeface="Arial" pitchFamily="34" charset="0"/>
              </a:rPr>
              <a:t> </a:t>
            </a:r>
            <a:r>
              <a:rPr kumimoji="0" lang="tt-RU" sz="2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ә</a:t>
            </a:r>
            <a:r>
              <a:rPr kumimoji="0" lang="tt-RU" sz="2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бәйлек һәм бәйлек </a:t>
            </a:r>
            <a:r>
              <a:rPr kumimoji="0" lang="tt-RU" sz="2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сүзләр</a:t>
            </a:r>
            <a:r>
              <a:rPr lang="tt-RU" sz="2400" b="1" dirty="0" smtClean="0">
                <a:solidFill>
                  <a:srgbClr val="002060"/>
                </a:solidFill>
                <a:latin typeface="Times New Roman" pitchFamily="18" charset="0"/>
                <a:ea typeface="Calibri" pitchFamily="34" charset="0"/>
                <a:cs typeface="Times New Roman" pitchFamily="18" charset="0"/>
              </a:rPr>
              <a:t> </a:t>
            </a:r>
            <a:r>
              <a:rPr kumimoji="0" lang="tt-RU" sz="2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б) янәшә </a:t>
            </a:r>
            <a:r>
              <a:rPr kumimoji="0" lang="tt-RU" sz="2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тору</a:t>
            </a:r>
            <a:r>
              <a:rPr lang="tt-RU" sz="2400" b="1" dirty="0" smtClean="0">
                <a:solidFill>
                  <a:srgbClr val="002060"/>
                </a:solidFill>
                <a:latin typeface="Times New Roman" pitchFamily="18" charset="0"/>
                <a:ea typeface="Calibri" pitchFamily="34" charset="0"/>
                <a:cs typeface="Times New Roman" pitchFamily="18" charset="0"/>
              </a:rPr>
              <a:t>;</a:t>
            </a:r>
            <a:r>
              <a:rPr kumimoji="0" lang="tt-RU" sz="2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a:t>
            </a:r>
            <a:r>
              <a:rPr kumimoji="0" lang="tt-RU" sz="2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в</a:t>
            </a:r>
            <a:r>
              <a:rPr kumimoji="0" lang="tt-RU" sz="2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мөнәсәбәтле </a:t>
            </a:r>
            <a:r>
              <a:rPr kumimoji="0" lang="tt-RU" sz="2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сүзләр</a:t>
            </a:r>
            <a:r>
              <a:rPr kumimoji="0" lang="tt-RU" sz="2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көттерү </a:t>
            </a:r>
            <a:r>
              <a:rPr kumimoji="0" lang="tt-RU" sz="2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паузасы, теркәгечләр    ярдәмендә бәйләнә.</a:t>
            </a:r>
            <a:endParaRPr kumimoji="0" lang="ru-RU" sz="2400" b="1" i="0" u="none" strike="noStrike" cap="none" normalizeH="0" baseline="0" dirty="0" smtClean="0">
              <a:ln>
                <a:noFill/>
              </a:ln>
              <a:solidFill>
                <a:srgbClr val="002060"/>
              </a:solidFill>
              <a:effectLst/>
              <a:latin typeface="Arial" pitchFamily="34" charset="0"/>
              <a:cs typeface="Arial" pitchFamily="34" charset="0"/>
            </a:endParaRPr>
          </a:p>
          <a:p>
            <a:pPr marL="0" lvl="0" indent="0" eaLnBrk="0" fontAlgn="base" hangingPunct="0">
              <a:spcBef>
                <a:spcPct val="0"/>
              </a:spcBef>
              <a:spcAft>
                <a:spcPct val="0"/>
              </a:spcAft>
              <a:buNone/>
              <a:tabLst>
                <a:tab pos="457200" algn="l"/>
              </a:tabLst>
            </a:pPr>
            <a:r>
              <a:rPr kumimoji="0" lang="tt-RU"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3</a:t>
            </a:r>
            <a:r>
              <a:rPr kumimoji="0" lang="tt-RU"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Иярчен хәл җөмлә ничә төрле була:</a:t>
            </a:r>
            <a:endParaRPr kumimoji="0" lang="ru-RU" b="1" i="0" u="none" strike="noStrike" cap="none" normalizeH="0" baseline="0" dirty="0" smtClean="0">
              <a:ln>
                <a:noFill/>
              </a:ln>
              <a:solidFill>
                <a:srgbClr val="002060"/>
              </a:solidFill>
              <a:effectLst/>
              <a:latin typeface="Arial" pitchFamily="34" charset="0"/>
              <a:cs typeface="Arial" pitchFamily="34" charset="0"/>
            </a:endParaRPr>
          </a:p>
          <a:p>
            <a:pPr marL="271463" lvl="0" indent="0" eaLnBrk="0" fontAlgn="base" hangingPunct="0">
              <a:spcBef>
                <a:spcPct val="0"/>
              </a:spcBef>
              <a:spcAft>
                <a:spcPct val="0"/>
              </a:spcAft>
              <a:buNone/>
            </a:pPr>
            <a:r>
              <a:rPr kumimoji="0" lang="tt-RU" sz="2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а</a:t>
            </a:r>
            <a:r>
              <a:rPr kumimoji="0" lang="tt-RU" sz="2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a:t>
            </a:r>
            <a:r>
              <a:rPr kumimoji="0" lang="tt-RU" sz="2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6,   </a:t>
            </a:r>
            <a:r>
              <a:rPr kumimoji="0" lang="tt-RU" sz="2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ә) 12,   </a:t>
            </a:r>
            <a:r>
              <a:rPr kumimoji="0" lang="tt-RU" sz="2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б</a:t>
            </a:r>
            <a:r>
              <a:rPr kumimoji="0" lang="tt-RU" sz="2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a:t>
            </a:r>
            <a:r>
              <a:rPr kumimoji="0" lang="tt-RU" sz="2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8,   в</a:t>
            </a:r>
            <a:r>
              <a:rPr kumimoji="0" lang="tt-RU" sz="2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10.</a:t>
            </a:r>
            <a:endParaRPr kumimoji="0" lang="ru-RU" sz="2400" b="1" i="0" u="none" strike="noStrike" cap="none" normalizeH="0" baseline="0" dirty="0" smtClean="0">
              <a:ln>
                <a:noFill/>
              </a:ln>
              <a:solidFill>
                <a:srgbClr val="002060"/>
              </a:solidFill>
              <a:effectLst/>
              <a:latin typeface="Arial" pitchFamily="34" charset="0"/>
              <a:cs typeface="Arial" pitchFamily="34" charset="0"/>
            </a:endParaRPr>
          </a:p>
          <a:p>
            <a:pPr>
              <a:buNone/>
            </a:pPr>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525804"/>
            <a:ext cx="8429684" cy="6355586"/>
          </a:xfrm>
          <a:prstGeom prst="rect">
            <a:avLst/>
          </a:prstGeom>
        </p:spPr>
        <p:txBody>
          <a:bodyPr wrap="square">
            <a:spAutoFit/>
          </a:bodyPr>
          <a:lstStyle/>
          <a:p>
            <a:pPr algn="ctr"/>
            <a:r>
              <a:rPr lang="ru-RU" sz="3200" b="1" dirty="0" err="1" smtClean="0">
                <a:solidFill>
                  <a:srgbClr val="FF0000"/>
                </a:solidFill>
                <a:latin typeface="Times New Roman" pitchFamily="18" charset="0"/>
                <a:cs typeface="Times New Roman" pitchFamily="18" charset="0"/>
              </a:rPr>
              <a:t>Өй эше</a:t>
            </a:r>
            <a:endParaRPr lang="ru-RU" sz="3200" b="1" dirty="0" smtClean="0">
              <a:solidFill>
                <a:srgbClr val="FF0000"/>
              </a:solidFill>
              <a:latin typeface="Times New Roman" pitchFamily="18" charset="0"/>
              <a:cs typeface="Times New Roman" pitchFamily="18" charset="0"/>
            </a:endParaRPr>
          </a:p>
          <a:p>
            <a:pPr algn="ctr"/>
            <a:r>
              <a:rPr lang="tt-RU" sz="2400" b="1" dirty="0">
                <a:solidFill>
                  <a:srgbClr val="7030A0"/>
                </a:solidFill>
                <a:latin typeface="Times New Roman" pitchFamily="18" charset="0"/>
                <a:cs typeface="Times New Roman" pitchFamily="18" charset="0"/>
              </a:rPr>
              <a:t>а</a:t>
            </a:r>
            <a:r>
              <a:rPr lang="tt-RU" sz="2400" b="1" dirty="0" smtClean="0">
                <a:solidFill>
                  <a:srgbClr val="7030A0"/>
                </a:solidFill>
                <a:latin typeface="Times New Roman" pitchFamily="18" charset="0"/>
                <a:cs typeface="Times New Roman" pitchFamily="18" charset="0"/>
              </a:rPr>
              <a:t>) Җөмләләрнең схемаларың төзергә.</a:t>
            </a:r>
            <a:endParaRPr lang="ru-RU" sz="2400" b="1" dirty="0" smtClean="0">
              <a:solidFill>
                <a:srgbClr val="7030A0"/>
              </a:solidFill>
              <a:latin typeface="Times New Roman" pitchFamily="18" charset="0"/>
              <a:cs typeface="Times New Roman" pitchFamily="18" charset="0"/>
            </a:endParaRPr>
          </a:p>
          <a:p>
            <a:pPr>
              <a:lnSpc>
                <a:spcPct val="150000"/>
              </a:lnSpc>
            </a:pPr>
            <a:r>
              <a:rPr lang="ru-RU" sz="2400" b="1" dirty="0" smtClean="0">
                <a:solidFill>
                  <a:srgbClr val="7030A0"/>
                </a:solidFill>
                <a:latin typeface="Times New Roman" pitchFamily="18" charset="0"/>
                <a:cs typeface="Times New Roman" pitchFamily="18" charset="0"/>
              </a:rPr>
              <a:t>1 Баш </a:t>
            </a:r>
            <a:r>
              <a:rPr lang="ru-RU" sz="2400" b="1" dirty="0" err="1" smtClean="0">
                <a:solidFill>
                  <a:srgbClr val="7030A0"/>
                </a:solidFill>
                <a:latin typeface="Times New Roman" pitchFamily="18" charset="0"/>
                <a:cs typeface="Times New Roman" pitchFamily="18" charset="0"/>
              </a:rPr>
              <a:t>сау</a:t>
            </a:r>
            <a:r>
              <a:rPr lang="ru-RU" sz="2400" b="1" dirty="0" smtClean="0">
                <a:solidFill>
                  <a:srgbClr val="7030A0"/>
                </a:solidFill>
                <a:latin typeface="Times New Roman" pitchFamily="18" charset="0"/>
                <a:cs typeface="Times New Roman" pitchFamily="18" charset="0"/>
              </a:rPr>
              <a:t> </a:t>
            </a:r>
            <a:r>
              <a:rPr lang="ru-RU" sz="2400" b="1" dirty="0" err="1" smtClean="0">
                <a:solidFill>
                  <a:srgbClr val="7030A0"/>
                </a:solidFill>
                <a:latin typeface="Times New Roman" pitchFamily="18" charset="0"/>
                <a:cs typeface="Times New Roman" pitchFamily="18" charset="0"/>
              </a:rPr>
              <a:t>булса</a:t>
            </a:r>
            <a:r>
              <a:rPr lang="ru-RU" sz="2400" b="1" dirty="0" smtClean="0">
                <a:solidFill>
                  <a:srgbClr val="7030A0"/>
                </a:solidFill>
                <a:latin typeface="Times New Roman" pitchFamily="18" charset="0"/>
                <a:cs typeface="Times New Roman" pitchFamily="18" charset="0"/>
              </a:rPr>
              <a:t>, </a:t>
            </a:r>
            <a:r>
              <a:rPr lang="ru-RU" sz="2400" b="1" dirty="0" err="1" smtClean="0">
                <a:solidFill>
                  <a:srgbClr val="7030A0"/>
                </a:solidFill>
                <a:latin typeface="Times New Roman" pitchFamily="18" charset="0"/>
                <a:cs typeface="Times New Roman" pitchFamily="18" charset="0"/>
              </a:rPr>
              <a:t>бүрек</a:t>
            </a:r>
            <a:r>
              <a:rPr lang="ru-RU" sz="2400" b="1" dirty="0" smtClean="0">
                <a:solidFill>
                  <a:srgbClr val="7030A0"/>
                </a:solidFill>
                <a:latin typeface="Times New Roman" pitchFamily="18" charset="0"/>
                <a:cs typeface="Times New Roman" pitchFamily="18" charset="0"/>
              </a:rPr>
              <a:t> </a:t>
            </a:r>
            <a:r>
              <a:rPr lang="ru-RU" sz="2400" b="1" dirty="0" err="1" smtClean="0">
                <a:solidFill>
                  <a:srgbClr val="7030A0"/>
                </a:solidFill>
                <a:latin typeface="Times New Roman" pitchFamily="18" charset="0"/>
                <a:cs typeface="Times New Roman" pitchFamily="18" charset="0"/>
              </a:rPr>
              <a:t>табыла</a:t>
            </a:r>
            <a:r>
              <a:rPr lang="ru-RU" sz="2400" b="1" dirty="0" smtClean="0">
                <a:solidFill>
                  <a:srgbClr val="7030A0"/>
                </a:solidFill>
                <a:latin typeface="Times New Roman" pitchFamily="18" charset="0"/>
                <a:cs typeface="Times New Roman" pitchFamily="18" charset="0"/>
              </a:rPr>
              <a:t>.</a:t>
            </a:r>
            <a:br>
              <a:rPr lang="ru-RU" sz="2400" b="1" dirty="0" smtClean="0">
                <a:solidFill>
                  <a:srgbClr val="7030A0"/>
                </a:solidFill>
                <a:latin typeface="Times New Roman" pitchFamily="18" charset="0"/>
                <a:cs typeface="Times New Roman" pitchFamily="18" charset="0"/>
              </a:rPr>
            </a:br>
            <a:r>
              <a:rPr lang="ru-RU" sz="2400" b="1" dirty="0" smtClean="0">
                <a:solidFill>
                  <a:srgbClr val="7030A0"/>
                </a:solidFill>
                <a:latin typeface="Times New Roman" pitchFamily="18" charset="0"/>
                <a:cs typeface="Times New Roman" pitchFamily="18" charset="0"/>
              </a:rPr>
              <a:t>2</a:t>
            </a:r>
            <a:r>
              <a:rPr lang="ru-RU" sz="2400" b="1" dirty="0" smtClean="0">
                <a:solidFill>
                  <a:srgbClr val="7030A0"/>
                </a:solidFill>
                <a:latin typeface="Times New Roman" pitchFamily="18" charset="0"/>
                <a:cs typeface="Times New Roman" pitchFamily="18" charset="0"/>
              </a:rPr>
              <a:t>. Яз </a:t>
            </a:r>
            <a:r>
              <a:rPr lang="ru-RU" sz="2400" b="1" dirty="0" err="1" smtClean="0">
                <a:solidFill>
                  <a:srgbClr val="7030A0"/>
                </a:solidFill>
                <a:latin typeface="Times New Roman" pitchFamily="18" charset="0"/>
                <a:cs typeface="Times New Roman" pitchFamily="18" charset="0"/>
              </a:rPr>
              <a:t>килсә</a:t>
            </a:r>
            <a:r>
              <a:rPr lang="ru-RU" sz="2400" b="1" dirty="0" smtClean="0">
                <a:solidFill>
                  <a:srgbClr val="7030A0"/>
                </a:solidFill>
                <a:latin typeface="Times New Roman" pitchFamily="18" charset="0"/>
                <a:cs typeface="Times New Roman" pitchFamily="18" charset="0"/>
              </a:rPr>
              <a:t>, </a:t>
            </a:r>
            <a:r>
              <a:rPr lang="ru-RU" sz="2400" b="1" dirty="0" err="1" smtClean="0">
                <a:solidFill>
                  <a:srgbClr val="7030A0"/>
                </a:solidFill>
                <a:latin typeface="Times New Roman" pitchFamily="18" charset="0"/>
                <a:cs typeface="Times New Roman" pitchFamily="18" charset="0"/>
              </a:rPr>
              <a:t>ул</a:t>
            </a:r>
            <a:r>
              <a:rPr lang="ru-RU" sz="2400" b="1" dirty="0" smtClean="0">
                <a:solidFill>
                  <a:srgbClr val="7030A0"/>
                </a:solidFill>
                <a:latin typeface="Times New Roman" pitchFamily="18" charset="0"/>
                <a:cs typeface="Times New Roman" pitchFamily="18" charset="0"/>
              </a:rPr>
              <a:t> </a:t>
            </a:r>
            <a:r>
              <a:rPr lang="ru-RU" sz="2400" b="1" dirty="0" err="1" smtClean="0">
                <a:solidFill>
                  <a:srgbClr val="7030A0"/>
                </a:solidFill>
                <a:latin typeface="Times New Roman" pitchFamily="18" charset="0"/>
                <a:cs typeface="Times New Roman" pitchFamily="18" charset="0"/>
              </a:rPr>
              <a:t>киенә</a:t>
            </a:r>
            <a:r>
              <a:rPr lang="ru-RU" sz="2400" b="1" dirty="0" smtClean="0">
                <a:solidFill>
                  <a:srgbClr val="7030A0"/>
                </a:solidFill>
                <a:latin typeface="Times New Roman" pitchFamily="18" charset="0"/>
                <a:cs typeface="Times New Roman" pitchFamily="18" charset="0"/>
              </a:rPr>
              <a:t>, </a:t>
            </a:r>
            <a:r>
              <a:rPr lang="ru-RU" sz="2400" b="1" dirty="0" err="1" smtClean="0">
                <a:solidFill>
                  <a:srgbClr val="7030A0"/>
                </a:solidFill>
                <a:latin typeface="Times New Roman" pitchFamily="18" charset="0"/>
                <a:cs typeface="Times New Roman" pitchFamily="18" charset="0"/>
              </a:rPr>
              <a:t>көз килсә</a:t>
            </a:r>
            <a:r>
              <a:rPr lang="ru-RU" sz="2400" b="1" dirty="0" smtClean="0">
                <a:solidFill>
                  <a:srgbClr val="7030A0"/>
                </a:solidFill>
                <a:latin typeface="Times New Roman" pitchFamily="18" charset="0"/>
                <a:cs typeface="Times New Roman" pitchFamily="18" charset="0"/>
              </a:rPr>
              <a:t>, </a:t>
            </a:r>
            <a:r>
              <a:rPr lang="ru-RU" sz="2400" b="1" dirty="0" err="1" smtClean="0">
                <a:solidFill>
                  <a:srgbClr val="7030A0"/>
                </a:solidFill>
                <a:latin typeface="Times New Roman" pitchFamily="18" charset="0"/>
                <a:cs typeface="Times New Roman" pitchFamily="18" charset="0"/>
              </a:rPr>
              <a:t>ул</a:t>
            </a:r>
            <a:r>
              <a:rPr lang="ru-RU" sz="2400" b="1" dirty="0" smtClean="0">
                <a:solidFill>
                  <a:srgbClr val="7030A0"/>
                </a:solidFill>
                <a:latin typeface="Times New Roman" pitchFamily="18" charset="0"/>
                <a:cs typeface="Times New Roman" pitchFamily="18" charset="0"/>
              </a:rPr>
              <a:t> </a:t>
            </a:r>
            <a:r>
              <a:rPr lang="ru-RU" sz="2400" b="1" dirty="0" err="1" smtClean="0">
                <a:solidFill>
                  <a:srgbClr val="7030A0"/>
                </a:solidFill>
                <a:latin typeface="Times New Roman" pitchFamily="18" charset="0"/>
                <a:cs typeface="Times New Roman" pitchFamily="18" charset="0"/>
              </a:rPr>
              <a:t>чишенә</a:t>
            </a:r>
            <a:r>
              <a:rPr lang="ru-RU" sz="2400" b="1" dirty="0" smtClean="0">
                <a:solidFill>
                  <a:srgbClr val="7030A0"/>
                </a:solidFill>
                <a:latin typeface="Times New Roman" pitchFamily="18" charset="0"/>
                <a:cs typeface="Times New Roman" pitchFamily="18" charset="0"/>
              </a:rPr>
              <a:t>.</a:t>
            </a:r>
          </a:p>
          <a:p>
            <a:pPr>
              <a:spcAft>
                <a:spcPts val="600"/>
              </a:spcAft>
            </a:pPr>
            <a:r>
              <a:rPr lang="ru-RU" sz="2400" b="1" dirty="0" smtClean="0">
                <a:solidFill>
                  <a:srgbClr val="7030A0"/>
                </a:solidFill>
                <a:latin typeface="Times New Roman" pitchFamily="18" charset="0"/>
                <a:cs typeface="Times New Roman" pitchFamily="18" charset="0"/>
              </a:rPr>
              <a:t>3</a:t>
            </a:r>
            <a:r>
              <a:rPr lang="ru-RU" sz="2400" b="1" dirty="0" smtClean="0">
                <a:solidFill>
                  <a:srgbClr val="7030A0"/>
                </a:solidFill>
                <a:latin typeface="Times New Roman" pitchFamily="18" charset="0"/>
                <a:cs typeface="Times New Roman" pitchFamily="18" charset="0"/>
              </a:rPr>
              <a:t>. </a:t>
            </a:r>
            <a:r>
              <a:rPr lang="ru-RU" sz="2400" b="1" dirty="0" err="1" smtClean="0">
                <a:solidFill>
                  <a:srgbClr val="7030A0"/>
                </a:solidFill>
                <a:latin typeface="Times New Roman" pitchFamily="18" charset="0"/>
                <a:cs typeface="Times New Roman" pitchFamily="18" charset="0"/>
              </a:rPr>
              <a:t>Алты</a:t>
            </a:r>
            <a:r>
              <a:rPr lang="ru-RU" sz="2400" b="1" dirty="0" smtClean="0">
                <a:solidFill>
                  <a:srgbClr val="7030A0"/>
                </a:solidFill>
                <a:latin typeface="Times New Roman" pitchFamily="18" charset="0"/>
                <a:cs typeface="Times New Roman" pitchFamily="18" charset="0"/>
              </a:rPr>
              <a:t> </a:t>
            </a:r>
            <a:r>
              <a:rPr lang="ru-RU" sz="2400" b="1" dirty="0" err="1" smtClean="0">
                <a:solidFill>
                  <a:srgbClr val="7030A0"/>
                </a:solidFill>
                <a:latin typeface="Times New Roman" pitchFamily="18" charset="0"/>
                <a:cs typeface="Times New Roman" pitchFamily="18" charset="0"/>
              </a:rPr>
              <a:t>яшәр</a:t>
            </a:r>
            <a:r>
              <a:rPr lang="ru-RU" sz="2400" b="1" dirty="0" smtClean="0">
                <a:solidFill>
                  <a:srgbClr val="7030A0"/>
                </a:solidFill>
                <a:latin typeface="Times New Roman" pitchFamily="18" charset="0"/>
                <a:cs typeface="Times New Roman" pitchFamily="18" charset="0"/>
              </a:rPr>
              <a:t> </a:t>
            </a:r>
            <a:r>
              <a:rPr lang="ru-RU" sz="2400" b="1" dirty="0" err="1" smtClean="0">
                <a:solidFill>
                  <a:srgbClr val="7030A0"/>
                </a:solidFill>
                <a:latin typeface="Times New Roman" pitchFamily="18" charset="0"/>
                <a:cs typeface="Times New Roman" pitchFamily="18" charset="0"/>
              </a:rPr>
              <a:t>юлдан</a:t>
            </a:r>
            <a:r>
              <a:rPr lang="ru-RU" sz="2400" b="1" dirty="0" smtClean="0">
                <a:solidFill>
                  <a:srgbClr val="7030A0"/>
                </a:solidFill>
                <a:latin typeface="Times New Roman" pitchFamily="18" charset="0"/>
                <a:cs typeface="Times New Roman" pitchFamily="18" charset="0"/>
              </a:rPr>
              <a:t> </a:t>
            </a:r>
            <a:r>
              <a:rPr lang="ru-RU" sz="2400" b="1" dirty="0" err="1" smtClean="0">
                <a:solidFill>
                  <a:srgbClr val="7030A0"/>
                </a:solidFill>
                <a:latin typeface="Times New Roman" pitchFamily="18" charset="0"/>
                <a:cs typeface="Times New Roman" pitchFamily="18" charset="0"/>
              </a:rPr>
              <a:t>кайтса</a:t>
            </a:r>
            <a:r>
              <a:rPr lang="ru-RU" sz="2400" b="1" dirty="0" smtClean="0">
                <a:solidFill>
                  <a:srgbClr val="7030A0"/>
                </a:solidFill>
                <a:latin typeface="Times New Roman" pitchFamily="18" charset="0"/>
                <a:cs typeface="Times New Roman" pitchFamily="18" charset="0"/>
              </a:rPr>
              <a:t>, </a:t>
            </a:r>
            <a:r>
              <a:rPr lang="ru-RU" sz="2400" b="1" dirty="0" err="1" smtClean="0">
                <a:solidFill>
                  <a:srgbClr val="7030A0"/>
                </a:solidFill>
                <a:latin typeface="Times New Roman" pitchFamily="18" charset="0"/>
                <a:cs typeface="Times New Roman" pitchFamily="18" charset="0"/>
              </a:rPr>
              <a:t>алтмыш</a:t>
            </a:r>
            <a:r>
              <a:rPr lang="ru-RU" sz="2400" b="1" dirty="0" smtClean="0">
                <a:solidFill>
                  <a:srgbClr val="7030A0"/>
                </a:solidFill>
                <a:latin typeface="Times New Roman" pitchFamily="18" charset="0"/>
                <a:cs typeface="Times New Roman" pitchFamily="18" charset="0"/>
              </a:rPr>
              <a:t> </a:t>
            </a:r>
            <a:r>
              <a:rPr lang="ru-RU" sz="2400" b="1" dirty="0" err="1" smtClean="0">
                <a:solidFill>
                  <a:srgbClr val="7030A0"/>
                </a:solidFill>
                <a:latin typeface="Times New Roman" pitchFamily="18" charset="0"/>
                <a:cs typeface="Times New Roman" pitchFamily="18" charset="0"/>
              </a:rPr>
              <a:t>яшәр</a:t>
            </a:r>
            <a:r>
              <a:rPr lang="ru-RU" sz="2400" b="1" dirty="0" smtClean="0">
                <a:solidFill>
                  <a:srgbClr val="7030A0"/>
                </a:solidFill>
                <a:latin typeface="Times New Roman" pitchFamily="18" charset="0"/>
                <a:cs typeface="Times New Roman" pitchFamily="18" charset="0"/>
              </a:rPr>
              <a:t> </a:t>
            </a:r>
            <a:r>
              <a:rPr lang="ru-RU" sz="2400" b="1" dirty="0" err="1" smtClean="0">
                <a:solidFill>
                  <a:srgbClr val="7030A0"/>
                </a:solidFill>
                <a:latin typeface="Times New Roman" pitchFamily="18" charset="0"/>
                <a:cs typeface="Times New Roman" pitchFamily="18" charset="0"/>
              </a:rPr>
              <a:t>хәл</a:t>
            </a:r>
            <a:r>
              <a:rPr lang="ru-RU" sz="2400" b="1" dirty="0" smtClean="0">
                <a:solidFill>
                  <a:srgbClr val="7030A0"/>
                </a:solidFill>
                <a:latin typeface="Times New Roman" pitchFamily="18" charset="0"/>
                <a:cs typeface="Times New Roman" pitchFamily="18" charset="0"/>
              </a:rPr>
              <a:t> </a:t>
            </a:r>
            <a:r>
              <a:rPr lang="ru-RU" sz="2400" b="1" dirty="0" err="1" smtClean="0">
                <a:solidFill>
                  <a:srgbClr val="7030A0"/>
                </a:solidFill>
                <a:latin typeface="Times New Roman" pitchFamily="18" charset="0"/>
                <a:cs typeface="Times New Roman" pitchFamily="18" charset="0"/>
              </a:rPr>
              <a:t>белер</a:t>
            </a:r>
            <a:r>
              <a:rPr lang="ru-RU" sz="2400" b="1" dirty="0" smtClean="0">
                <a:solidFill>
                  <a:srgbClr val="7030A0"/>
                </a:solidFill>
                <a:latin typeface="Times New Roman" pitchFamily="18" charset="0"/>
                <a:cs typeface="Times New Roman" pitchFamily="18" charset="0"/>
              </a:rPr>
              <a:t>.</a:t>
            </a:r>
          </a:p>
          <a:p>
            <a:pPr marL="271463" indent="-271463">
              <a:spcAft>
                <a:spcPts val="600"/>
              </a:spcAft>
            </a:pPr>
            <a:r>
              <a:rPr lang="ru-RU" sz="2400" b="1" dirty="0" smtClean="0">
                <a:solidFill>
                  <a:srgbClr val="7030A0"/>
                </a:solidFill>
                <a:latin typeface="Times New Roman" pitchFamily="18" charset="0"/>
                <a:cs typeface="Times New Roman" pitchFamily="18" charset="0"/>
              </a:rPr>
              <a:t>4</a:t>
            </a:r>
            <a:r>
              <a:rPr lang="ru-RU" sz="2400" b="1" dirty="0" smtClean="0">
                <a:solidFill>
                  <a:srgbClr val="7030A0"/>
                </a:solidFill>
                <a:latin typeface="Times New Roman" pitchFamily="18" charset="0"/>
                <a:cs typeface="Times New Roman" pitchFamily="18" charset="0"/>
              </a:rPr>
              <a:t>. Кунак </a:t>
            </a:r>
            <a:r>
              <a:rPr lang="ru-RU" sz="2400" b="1" dirty="0" err="1" smtClean="0">
                <a:solidFill>
                  <a:srgbClr val="7030A0"/>
                </a:solidFill>
                <a:latin typeface="Times New Roman" pitchFamily="18" charset="0"/>
                <a:cs typeface="Times New Roman" pitchFamily="18" charset="0"/>
              </a:rPr>
              <a:t>килсә</a:t>
            </a:r>
            <a:r>
              <a:rPr lang="ru-RU" sz="2400" b="1" dirty="0" smtClean="0">
                <a:solidFill>
                  <a:srgbClr val="7030A0"/>
                </a:solidFill>
                <a:latin typeface="Times New Roman" pitchFamily="18" charset="0"/>
                <a:cs typeface="Times New Roman" pitchFamily="18" charset="0"/>
              </a:rPr>
              <a:t>, </a:t>
            </a:r>
            <a:r>
              <a:rPr lang="ru-RU" sz="2400" b="1" dirty="0" err="1" smtClean="0">
                <a:solidFill>
                  <a:srgbClr val="7030A0"/>
                </a:solidFill>
                <a:latin typeface="Times New Roman" pitchFamily="18" charset="0"/>
                <a:cs typeface="Times New Roman" pitchFamily="18" charset="0"/>
              </a:rPr>
              <a:t>ит</a:t>
            </a:r>
            <a:r>
              <a:rPr lang="ru-RU" sz="2400" b="1" dirty="0" smtClean="0">
                <a:solidFill>
                  <a:srgbClr val="7030A0"/>
                </a:solidFill>
                <a:latin typeface="Times New Roman" pitchFamily="18" charset="0"/>
                <a:cs typeface="Times New Roman" pitchFamily="18" charset="0"/>
              </a:rPr>
              <a:t> </a:t>
            </a:r>
            <a:r>
              <a:rPr lang="ru-RU" sz="2400" b="1" dirty="0" err="1" smtClean="0">
                <a:solidFill>
                  <a:srgbClr val="7030A0"/>
                </a:solidFill>
                <a:latin typeface="Times New Roman" pitchFamily="18" charset="0"/>
                <a:cs typeface="Times New Roman" pitchFamily="18" charset="0"/>
              </a:rPr>
              <a:t>пешә</a:t>
            </a:r>
            <a:r>
              <a:rPr lang="ru-RU" sz="2400" b="1" dirty="0" smtClean="0">
                <a:solidFill>
                  <a:srgbClr val="7030A0"/>
                </a:solidFill>
                <a:latin typeface="Times New Roman" pitchFamily="18" charset="0"/>
                <a:cs typeface="Times New Roman" pitchFamily="18" charset="0"/>
              </a:rPr>
              <a:t>,</a:t>
            </a:r>
            <a:br>
              <a:rPr lang="ru-RU" sz="2400" b="1" dirty="0" smtClean="0">
                <a:solidFill>
                  <a:srgbClr val="7030A0"/>
                </a:solidFill>
                <a:latin typeface="Times New Roman" pitchFamily="18" charset="0"/>
                <a:cs typeface="Times New Roman" pitchFamily="18" charset="0"/>
              </a:rPr>
            </a:br>
            <a:r>
              <a:rPr lang="ru-RU" sz="2400" b="1" dirty="0" err="1" smtClean="0">
                <a:solidFill>
                  <a:srgbClr val="7030A0"/>
                </a:solidFill>
                <a:latin typeface="Times New Roman" pitchFamily="18" charset="0"/>
                <a:cs typeface="Times New Roman" pitchFamily="18" charset="0"/>
              </a:rPr>
              <a:t>Ит</a:t>
            </a:r>
            <a:r>
              <a:rPr lang="ru-RU" sz="2400" b="1" dirty="0" smtClean="0">
                <a:solidFill>
                  <a:srgbClr val="7030A0"/>
                </a:solidFill>
                <a:latin typeface="Times New Roman" pitchFamily="18" charset="0"/>
                <a:cs typeface="Times New Roman" pitchFamily="18" charset="0"/>
              </a:rPr>
              <a:t> </a:t>
            </a:r>
            <a:r>
              <a:rPr lang="ru-RU" sz="2400" b="1" dirty="0" err="1" smtClean="0">
                <a:solidFill>
                  <a:srgbClr val="7030A0"/>
                </a:solidFill>
                <a:latin typeface="Times New Roman" pitchFamily="18" charset="0"/>
                <a:cs typeface="Times New Roman" pitchFamily="18" charset="0"/>
              </a:rPr>
              <a:t>пешмәсә</a:t>
            </a:r>
            <a:r>
              <a:rPr lang="ru-RU" sz="2400" b="1" dirty="0" smtClean="0">
                <a:solidFill>
                  <a:srgbClr val="7030A0"/>
                </a:solidFill>
                <a:latin typeface="Times New Roman" pitchFamily="18" charset="0"/>
                <a:cs typeface="Times New Roman" pitchFamily="18" charset="0"/>
              </a:rPr>
              <a:t>, бит </a:t>
            </a:r>
            <a:r>
              <a:rPr lang="ru-RU" sz="2400" b="1" dirty="0" err="1" smtClean="0">
                <a:solidFill>
                  <a:srgbClr val="7030A0"/>
                </a:solidFill>
                <a:latin typeface="Times New Roman" pitchFamily="18" charset="0"/>
                <a:cs typeface="Times New Roman" pitchFamily="18" charset="0"/>
              </a:rPr>
              <a:t>пешә</a:t>
            </a:r>
            <a:r>
              <a:rPr lang="ru-RU" sz="2400" b="1" dirty="0" smtClean="0">
                <a:solidFill>
                  <a:srgbClr val="7030A0"/>
                </a:solidFill>
                <a:latin typeface="Times New Roman" pitchFamily="18" charset="0"/>
                <a:cs typeface="Times New Roman" pitchFamily="18" charset="0"/>
              </a:rPr>
              <a:t>.</a:t>
            </a:r>
          </a:p>
          <a:p>
            <a:r>
              <a:rPr lang="ru-RU" sz="2400" b="1" dirty="0" smtClean="0">
                <a:solidFill>
                  <a:srgbClr val="7030A0"/>
                </a:solidFill>
                <a:latin typeface="Times New Roman" pitchFamily="18" charset="0"/>
                <a:cs typeface="Times New Roman" pitchFamily="18" charset="0"/>
              </a:rPr>
              <a:t>5. Тал </a:t>
            </a:r>
            <a:r>
              <a:rPr lang="ru-RU" sz="2400" b="1" dirty="0" err="1" smtClean="0">
                <a:solidFill>
                  <a:srgbClr val="7030A0"/>
                </a:solidFill>
                <a:latin typeface="Times New Roman" pitchFamily="18" charset="0"/>
                <a:cs typeface="Times New Roman" pitchFamily="18" charset="0"/>
              </a:rPr>
              <a:t>бөресе</a:t>
            </a:r>
            <a:r>
              <a:rPr lang="ru-RU" sz="2400" b="1" dirty="0" smtClean="0">
                <a:solidFill>
                  <a:srgbClr val="7030A0"/>
                </a:solidFill>
                <a:latin typeface="Times New Roman" pitchFamily="18" charset="0"/>
                <a:cs typeface="Times New Roman" pitchFamily="18" charset="0"/>
              </a:rPr>
              <a:t>, тал </a:t>
            </a:r>
            <a:r>
              <a:rPr lang="ru-RU" sz="2400" b="1" dirty="0" err="1" smtClean="0">
                <a:solidFill>
                  <a:srgbClr val="7030A0"/>
                </a:solidFill>
                <a:latin typeface="Times New Roman" pitchFamily="18" charset="0"/>
                <a:cs typeface="Times New Roman" pitchFamily="18" charset="0"/>
              </a:rPr>
              <a:t>бөресе</a:t>
            </a:r>
            <a:r>
              <a:rPr lang="ru-RU" sz="2400" b="1" dirty="0" smtClean="0">
                <a:solidFill>
                  <a:srgbClr val="7030A0"/>
                </a:solidFill>
                <a:latin typeface="Times New Roman" pitchFamily="18" charset="0"/>
                <a:cs typeface="Times New Roman" pitchFamily="18" charset="0"/>
              </a:rPr>
              <a:t>,</a:t>
            </a:r>
          </a:p>
          <a:p>
            <a:pPr marL="271463">
              <a:spcAft>
                <a:spcPts val="600"/>
              </a:spcAft>
            </a:pPr>
            <a:r>
              <a:rPr lang="ru-RU" sz="2400" b="1" dirty="0" smtClean="0">
                <a:solidFill>
                  <a:srgbClr val="7030A0"/>
                </a:solidFill>
                <a:latin typeface="Times New Roman" pitchFamily="18" charset="0"/>
                <a:cs typeface="Times New Roman" pitchFamily="18" charset="0"/>
              </a:rPr>
              <a:t>Тал </a:t>
            </a:r>
            <a:r>
              <a:rPr lang="ru-RU" sz="2400" b="1" dirty="0" err="1" smtClean="0">
                <a:solidFill>
                  <a:srgbClr val="7030A0"/>
                </a:solidFill>
                <a:latin typeface="Times New Roman" pitchFamily="18" charset="0"/>
                <a:cs typeface="Times New Roman" pitchFamily="18" charset="0"/>
              </a:rPr>
              <a:t>бөресен</a:t>
            </a:r>
            <a:r>
              <a:rPr lang="ru-RU" sz="2400" b="1" dirty="0" smtClean="0">
                <a:solidFill>
                  <a:srgbClr val="7030A0"/>
                </a:solidFill>
                <a:latin typeface="Times New Roman" pitchFamily="18" charset="0"/>
                <a:cs typeface="Times New Roman" pitchFamily="18" charset="0"/>
              </a:rPr>
              <a:t> </a:t>
            </a:r>
            <a:r>
              <a:rPr lang="ru-RU" sz="2400" b="1" dirty="0" err="1" smtClean="0">
                <a:solidFill>
                  <a:srgbClr val="7030A0"/>
                </a:solidFill>
                <a:latin typeface="Times New Roman" pitchFamily="18" charset="0"/>
                <a:cs typeface="Times New Roman" pitchFamily="18" charset="0"/>
              </a:rPr>
              <a:t>өзмәгез</a:t>
            </a:r>
            <a:r>
              <a:rPr lang="ru-RU" sz="2400" b="1" dirty="0" smtClean="0">
                <a:solidFill>
                  <a:srgbClr val="7030A0"/>
                </a:solidFill>
                <a:latin typeface="Times New Roman" pitchFamily="18" charset="0"/>
                <a:cs typeface="Times New Roman" pitchFamily="18" charset="0"/>
              </a:rPr>
              <a:t>;</a:t>
            </a:r>
            <a:br>
              <a:rPr lang="ru-RU" sz="2400" b="1" dirty="0" smtClean="0">
                <a:solidFill>
                  <a:srgbClr val="7030A0"/>
                </a:solidFill>
                <a:latin typeface="Times New Roman" pitchFamily="18" charset="0"/>
                <a:cs typeface="Times New Roman" pitchFamily="18" charset="0"/>
              </a:rPr>
            </a:br>
            <a:r>
              <a:rPr lang="ru-RU" sz="2400" b="1" dirty="0" smtClean="0">
                <a:solidFill>
                  <a:srgbClr val="7030A0"/>
                </a:solidFill>
                <a:latin typeface="Times New Roman" pitchFamily="18" charset="0"/>
                <a:cs typeface="Times New Roman" pitchFamily="18" charset="0"/>
              </a:rPr>
              <a:t>Мин </a:t>
            </a:r>
            <a:r>
              <a:rPr lang="ru-RU" sz="2400" b="1" dirty="0" err="1" smtClean="0">
                <a:solidFill>
                  <a:srgbClr val="7030A0"/>
                </a:solidFill>
                <a:latin typeface="Times New Roman" pitchFamily="18" charset="0"/>
                <a:cs typeface="Times New Roman" pitchFamily="18" charset="0"/>
              </a:rPr>
              <a:t>югалсам</a:t>
            </a:r>
            <a:r>
              <a:rPr lang="ru-RU" sz="2400" b="1" dirty="0" smtClean="0">
                <a:solidFill>
                  <a:srgbClr val="7030A0"/>
                </a:solidFill>
                <a:latin typeface="Times New Roman" pitchFamily="18" charset="0"/>
                <a:cs typeface="Times New Roman" pitchFamily="18" charset="0"/>
              </a:rPr>
              <a:t>, я </a:t>
            </a:r>
            <a:r>
              <a:rPr lang="ru-RU" sz="2400" b="1" dirty="0" err="1" smtClean="0">
                <a:solidFill>
                  <a:srgbClr val="7030A0"/>
                </a:solidFill>
                <a:latin typeface="Times New Roman" pitchFamily="18" charset="0"/>
                <a:cs typeface="Times New Roman" pitchFamily="18" charset="0"/>
              </a:rPr>
              <a:t>утларда</a:t>
            </a:r>
            <a:r>
              <a:rPr lang="ru-RU" sz="2400" b="1" dirty="0" smtClean="0">
                <a:solidFill>
                  <a:srgbClr val="7030A0"/>
                </a:solidFill>
                <a:latin typeface="Times New Roman" pitchFamily="18" charset="0"/>
                <a:cs typeface="Times New Roman" pitchFamily="18" charset="0"/>
              </a:rPr>
              <a:t>,</a:t>
            </a:r>
            <a:br>
              <a:rPr lang="ru-RU" sz="2400" b="1" dirty="0" smtClean="0">
                <a:solidFill>
                  <a:srgbClr val="7030A0"/>
                </a:solidFill>
                <a:latin typeface="Times New Roman" pitchFamily="18" charset="0"/>
                <a:cs typeface="Times New Roman" pitchFamily="18" charset="0"/>
              </a:rPr>
            </a:br>
            <a:r>
              <a:rPr lang="ru-RU" sz="2400" b="1" dirty="0" smtClean="0">
                <a:solidFill>
                  <a:srgbClr val="7030A0"/>
                </a:solidFill>
                <a:latin typeface="Times New Roman" pitchFamily="18" charset="0"/>
                <a:cs typeface="Times New Roman" pitchFamily="18" charset="0"/>
              </a:rPr>
              <a:t>Я </a:t>
            </a:r>
            <a:r>
              <a:rPr lang="ru-RU" sz="2400" b="1" dirty="0" err="1" smtClean="0">
                <a:solidFill>
                  <a:srgbClr val="7030A0"/>
                </a:solidFill>
                <a:latin typeface="Times New Roman" pitchFamily="18" charset="0"/>
                <a:cs typeface="Times New Roman" pitchFamily="18" charset="0"/>
              </a:rPr>
              <a:t>суларда</a:t>
            </a:r>
            <a:r>
              <a:rPr lang="ru-RU" sz="2400" b="1" dirty="0" smtClean="0">
                <a:solidFill>
                  <a:srgbClr val="7030A0"/>
                </a:solidFill>
                <a:latin typeface="Times New Roman" pitchFamily="18" charset="0"/>
                <a:cs typeface="Times New Roman" pitchFamily="18" charset="0"/>
              </a:rPr>
              <a:t> </a:t>
            </a:r>
            <a:r>
              <a:rPr lang="ru-RU" sz="2400" b="1" dirty="0" err="1" smtClean="0">
                <a:solidFill>
                  <a:srgbClr val="7030A0"/>
                </a:solidFill>
                <a:latin typeface="Times New Roman" pitchFamily="18" charset="0"/>
                <a:cs typeface="Times New Roman" pitchFamily="18" charset="0"/>
              </a:rPr>
              <a:t>эзләгез</a:t>
            </a:r>
            <a:r>
              <a:rPr lang="ru-RU" sz="2400" b="1" dirty="0" smtClean="0">
                <a:solidFill>
                  <a:srgbClr val="7030A0"/>
                </a:solidFill>
                <a:latin typeface="Times New Roman" pitchFamily="18" charset="0"/>
                <a:cs typeface="Times New Roman" pitchFamily="18" charset="0"/>
              </a:rPr>
              <a:t>.</a:t>
            </a:r>
          </a:p>
          <a:p>
            <a:pPr marL="271463" indent="-271463"/>
            <a:r>
              <a:rPr lang="ru-RU" sz="2400" b="1" dirty="0" smtClean="0">
                <a:solidFill>
                  <a:srgbClr val="7030A0"/>
                </a:solidFill>
                <a:latin typeface="Times New Roman" pitchFamily="18" charset="0"/>
                <a:cs typeface="Times New Roman" pitchFamily="18" charset="0"/>
              </a:rPr>
              <a:t>6</a:t>
            </a:r>
            <a:r>
              <a:rPr lang="ru-RU" sz="2400" b="1" dirty="0" smtClean="0">
                <a:solidFill>
                  <a:srgbClr val="7030A0"/>
                </a:solidFill>
                <a:latin typeface="Times New Roman" pitchFamily="18" charset="0"/>
                <a:cs typeface="Times New Roman" pitchFamily="18" charset="0"/>
              </a:rPr>
              <a:t>. </a:t>
            </a:r>
            <a:r>
              <a:rPr lang="ru-RU" sz="2400" b="1" dirty="0" err="1" smtClean="0">
                <a:solidFill>
                  <a:srgbClr val="7030A0"/>
                </a:solidFill>
                <a:latin typeface="Times New Roman" pitchFamily="18" charset="0"/>
                <a:cs typeface="Times New Roman" pitchFamily="18" charset="0"/>
              </a:rPr>
              <a:t>Агыйденең</a:t>
            </a:r>
            <a:r>
              <a:rPr lang="ru-RU" sz="2400" b="1" dirty="0" smtClean="0">
                <a:solidFill>
                  <a:srgbClr val="7030A0"/>
                </a:solidFill>
                <a:latin typeface="Times New Roman" pitchFamily="18" charset="0"/>
                <a:cs typeface="Times New Roman" pitchFamily="18" charset="0"/>
              </a:rPr>
              <a:t>  </a:t>
            </a:r>
            <a:r>
              <a:rPr lang="ru-RU" sz="2400" b="1" dirty="0" err="1" smtClean="0">
                <a:solidFill>
                  <a:srgbClr val="7030A0"/>
                </a:solidFill>
                <a:latin typeface="Times New Roman" pitchFamily="18" charset="0"/>
                <a:cs typeface="Times New Roman" pitchFamily="18" charset="0"/>
              </a:rPr>
              <a:t>аръягында</a:t>
            </a:r>
            <a:r>
              <a:rPr lang="ru-RU" sz="2400" b="1" dirty="0" smtClean="0">
                <a:solidFill>
                  <a:srgbClr val="7030A0"/>
                </a:solidFill>
                <a:latin typeface="Times New Roman" pitchFamily="18" charset="0"/>
                <a:cs typeface="Times New Roman" pitchFamily="18" charset="0"/>
              </a:rPr>
              <a:t/>
            </a:r>
            <a:br>
              <a:rPr lang="ru-RU" sz="2400" b="1" dirty="0" smtClean="0">
                <a:solidFill>
                  <a:srgbClr val="7030A0"/>
                </a:solidFill>
                <a:latin typeface="Times New Roman" pitchFamily="18" charset="0"/>
                <a:cs typeface="Times New Roman" pitchFamily="18" charset="0"/>
              </a:rPr>
            </a:br>
            <a:r>
              <a:rPr lang="ru-RU" sz="2400" b="1" dirty="0" err="1" smtClean="0">
                <a:solidFill>
                  <a:srgbClr val="7030A0"/>
                </a:solidFill>
                <a:latin typeface="Times New Roman" pitchFamily="18" charset="0"/>
                <a:cs typeface="Times New Roman" pitchFamily="18" charset="0"/>
              </a:rPr>
              <a:t>Атлар</a:t>
            </a:r>
            <a:r>
              <a:rPr lang="ru-RU" sz="2400" b="1" dirty="0" smtClean="0">
                <a:solidFill>
                  <a:srgbClr val="7030A0"/>
                </a:solidFill>
                <a:latin typeface="Times New Roman" pitchFamily="18" charset="0"/>
                <a:cs typeface="Times New Roman" pitchFamily="18" charset="0"/>
              </a:rPr>
              <a:t> </a:t>
            </a:r>
            <a:r>
              <a:rPr lang="ru-RU" sz="2400" b="1" dirty="0" err="1" smtClean="0">
                <a:solidFill>
                  <a:srgbClr val="7030A0"/>
                </a:solidFill>
                <a:latin typeface="Times New Roman" pitchFamily="18" charset="0"/>
                <a:cs typeface="Times New Roman" pitchFamily="18" charset="0"/>
              </a:rPr>
              <a:t>килә</a:t>
            </a:r>
            <a:r>
              <a:rPr lang="ru-RU" sz="2400" b="1" dirty="0" smtClean="0">
                <a:solidFill>
                  <a:srgbClr val="7030A0"/>
                </a:solidFill>
                <a:latin typeface="Times New Roman" pitchFamily="18" charset="0"/>
                <a:cs typeface="Times New Roman" pitchFamily="18" charset="0"/>
              </a:rPr>
              <a:t> </a:t>
            </a:r>
            <a:r>
              <a:rPr lang="ru-RU" sz="2400" b="1" dirty="0" err="1" smtClean="0">
                <a:solidFill>
                  <a:srgbClr val="7030A0"/>
                </a:solidFill>
                <a:latin typeface="Times New Roman" pitchFamily="18" charset="0"/>
                <a:cs typeface="Times New Roman" pitchFamily="18" charset="0"/>
              </a:rPr>
              <a:t>адымлап</a:t>
            </a:r>
            <a:r>
              <a:rPr lang="ru-RU" sz="2400" b="1" dirty="0" smtClean="0">
                <a:solidFill>
                  <a:srgbClr val="7030A0"/>
                </a:solidFill>
                <a:latin typeface="Times New Roman" pitchFamily="18" charset="0"/>
                <a:cs typeface="Times New Roman" pitchFamily="18" charset="0"/>
              </a:rPr>
              <a:t>;</a:t>
            </a:r>
            <a:br>
              <a:rPr lang="ru-RU" sz="2400" b="1" dirty="0" smtClean="0">
                <a:solidFill>
                  <a:srgbClr val="7030A0"/>
                </a:solidFill>
                <a:latin typeface="Times New Roman" pitchFamily="18" charset="0"/>
                <a:cs typeface="Times New Roman" pitchFamily="18" charset="0"/>
              </a:rPr>
            </a:br>
            <a:r>
              <a:rPr lang="ru-RU" sz="2400" b="1" dirty="0" err="1" smtClean="0">
                <a:solidFill>
                  <a:srgbClr val="7030A0"/>
                </a:solidFill>
                <a:latin typeface="Times New Roman" pitchFamily="18" charset="0"/>
                <a:cs typeface="Times New Roman" pitchFamily="18" charset="0"/>
              </a:rPr>
              <a:t>Кайгы</a:t>
            </a:r>
            <a:r>
              <a:rPr lang="ru-RU" sz="2400" b="1" dirty="0" smtClean="0">
                <a:solidFill>
                  <a:srgbClr val="7030A0"/>
                </a:solidFill>
                <a:latin typeface="Times New Roman" pitchFamily="18" charset="0"/>
                <a:cs typeface="Times New Roman" pitchFamily="18" charset="0"/>
              </a:rPr>
              <a:t> </a:t>
            </a:r>
            <a:r>
              <a:rPr lang="ru-RU" sz="2400" b="1" dirty="0" smtClean="0">
                <a:solidFill>
                  <a:srgbClr val="7030A0"/>
                </a:solidFill>
                <a:latin typeface="Times New Roman" pitchFamily="18" charset="0"/>
                <a:cs typeface="Times New Roman" pitchFamily="18" charset="0"/>
              </a:rPr>
              <a:t>кара </a:t>
            </a:r>
            <a:r>
              <a:rPr lang="ru-RU" sz="2400" b="1" dirty="0" err="1" smtClean="0">
                <a:solidFill>
                  <a:srgbClr val="7030A0"/>
                </a:solidFill>
                <a:latin typeface="Times New Roman" pitchFamily="18" charset="0"/>
                <a:cs typeface="Times New Roman" pitchFamily="18" charset="0"/>
              </a:rPr>
              <a:t>күлмәк</a:t>
            </a:r>
            <a:r>
              <a:rPr lang="ru-RU" sz="2400" b="1" dirty="0" smtClean="0">
                <a:solidFill>
                  <a:srgbClr val="7030A0"/>
                </a:solidFill>
                <a:latin typeface="Times New Roman" pitchFamily="18" charset="0"/>
                <a:cs typeface="Times New Roman" pitchFamily="18" charset="0"/>
              </a:rPr>
              <a:t> </a:t>
            </a:r>
            <a:r>
              <a:rPr lang="ru-RU" sz="2400" b="1" dirty="0" err="1" smtClean="0">
                <a:solidFill>
                  <a:srgbClr val="7030A0"/>
                </a:solidFill>
                <a:latin typeface="Times New Roman" pitchFamily="18" charset="0"/>
                <a:cs typeface="Times New Roman" pitchFamily="18" charset="0"/>
              </a:rPr>
              <a:t>булса</a:t>
            </a:r>
            <a:r>
              <a:rPr lang="ru-RU" sz="2400" b="1" dirty="0" smtClean="0">
                <a:solidFill>
                  <a:srgbClr val="7030A0"/>
                </a:solidFill>
                <a:latin typeface="Times New Roman" pitchFamily="18" charset="0"/>
                <a:cs typeface="Times New Roman" pitchFamily="18" charset="0"/>
              </a:rPr>
              <a:t/>
            </a:r>
            <a:br>
              <a:rPr lang="ru-RU" sz="2400" b="1" dirty="0" smtClean="0">
                <a:solidFill>
                  <a:srgbClr val="7030A0"/>
                </a:solidFill>
                <a:latin typeface="Times New Roman" pitchFamily="18" charset="0"/>
                <a:cs typeface="Times New Roman" pitchFamily="18" charset="0"/>
              </a:rPr>
            </a:br>
            <a:r>
              <a:rPr lang="ru-RU" sz="2400" b="1" dirty="0" err="1" smtClean="0">
                <a:solidFill>
                  <a:srgbClr val="7030A0"/>
                </a:solidFill>
                <a:latin typeface="Times New Roman" pitchFamily="18" charset="0"/>
                <a:cs typeface="Times New Roman" pitchFamily="18" charset="0"/>
              </a:rPr>
              <a:t>Юар</a:t>
            </a:r>
            <a:r>
              <a:rPr lang="ru-RU" sz="2400" b="1" dirty="0" smtClean="0">
                <a:solidFill>
                  <a:srgbClr val="7030A0"/>
                </a:solidFill>
                <a:latin typeface="Times New Roman" pitchFamily="18" charset="0"/>
                <a:cs typeface="Times New Roman" pitchFamily="18" charset="0"/>
              </a:rPr>
              <a:t> </a:t>
            </a:r>
            <a:r>
              <a:rPr lang="ru-RU" sz="2400" b="1" dirty="0" smtClean="0">
                <a:solidFill>
                  <a:srgbClr val="7030A0"/>
                </a:solidFill>
                <a:latin typeface="Times New Roman" pitchFamily="18" charset="0"/>
                <a:cs typeface="Times New Roman" pitchFamily="18" charset="0"/>
              </a:rPr>
              <a:t>идем </a:t>
            </a:r>
            <a:r>
              <a:rPr lang="ru-RU" sz="2400" b="1" dirty="0" err="1" smtClean="0">
                <a:solidFill>
                  <a:srgbClr val="7030A0"/>
                </a:solidFill>
                <a:latin typeface="Times New Roman" pitchFamily="18" charset="0"/>
                <a:cs typeface="Times New Roman" pitchFamily="18" charset="0"/>
              </a:rPr>
              <a:t>сабынлап</a:t>
            </a:r>
            <a:r>
              <a:rPr lang="ru-RU" sz="2400" b="1" dirty="0" smtClean="0">
                <a:solidFill>
                  <a:srgbClr val="7030A0"/>
                </a:solidFill>
                <a:latin typeface="Times New Roman" pitchFamily="18" charset="0"/>
                <a:cs typeface="Times New Roman" pitchFamily="18" charset="0"/>
              </a:rPr>
              <a:t>.</a:t>
            </a:r>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tt-RU" b="1" dirty="0" smtClean="0"/>
              <a:t>      Өй эше</a:t>
            </a:r>
            <a:endParaRPr lang="ru-RU" dirty="0"/>
          </a:p>
        </p:txBody>
      </p:sp>
      <p:pic>
        <p:nvPicPr>
          <p:cNvPr id="5" name="Рисунок 17" descr="http://belem.ru/files/resources/authors.jpg?1398773666"/>
          <p:cNvPicPr>
            <a:picLocks noGrp="1" noChangeAspect="1" noChangeArrowheads="1"/>
          </p:cNvPicPr>
          <p:nvPr>
            <p:ph sz="half" idx="1"/>
          </p:nvPr>
        </p:nvPicPr>
        <p:blipFill>
          <a:blip r:embed="rId2"/>
          <a:srcRect t="15278" b="15278"/>
          <a:stretch>
            <a:fillRect/>
          </a:stretch>
        </p:blipFill>
        <p:spPr bwMode="auto">
          <a:xfrm>
            <a:off x="714348" y="2143116"/>
            <a:ext cx="3357586" cy="3786214"/>
          </a:xfrm>
          <a:prstGeom prst="rect">
            <a:avLst/>
          </a:prstGeom>
          <a:noFill/>
          <a:ln w="9525">
            <a:noFill/>
            <a:miter lim="800000"/>
            <a:headEnd/>
            <a:tailEnd/>
          </a:ln>
        </p:spPr>
      </p:pic>
      <p:sp>
        <p:nvSpPr>
          <p:cNvPr id="4" name="Содержимое 3"/>
          <p:cNvSpPr>
            <a:spLocks noGrp="1"/>
          </p:cNvSpPr>
          <p:nvPr>
            <p:ph sz="half" idx="2"/>
          </p:nvPr>
        </p:nvSpPr>
        <p:spPr>
          <a:xfrm>
            <a:off x="4648200" y="2143116"/>
            <a:ext cx="4038600" cy="3813171"/>
          </a:xfrm>
        </p:spPr>
        <p:txBody>
          <a:bodyPr>
            <a:normAutofit/>
          </a:bodyPr>
          <a:lstStyle/>
          <a:p>
            <a:pPr>
              <a:buNone/>
            </a:pPr>
            <a:r>
              <a:rPr lang="tt-RU" sz="2800" b="1" dirty="0" smtClean="0">
                <a:solidFill>
                  <a:srgbClr val="FF0000"/>
                </a:solidFill>
              </a:rPr>
              <a:t>     б</a:t>
            </a:r>
            <a:r>
              <a:rPr lang="tt-RU" sz="2800" b="1" dirty="0">
                <a:solidFill>
                  <a:srgbClr val="FF0000"/>
                </a:solidFill>
              </a:rPr>
              <a:t>) Текстка якын килеп, үз </a:t>
            </a:r>
            <a:r>
              <a:rPr lang="tt-RU" sz="2800" b="1" dirty="0" smtClean="0">
                <a:solidFill>
                  <a:srgbClr val="FF0000"/>
                </a:solidFill>
              </a:rPr>
              <a:t>мөнәсә-бәтегезне белдереп, яраткан </a:t>
            </a:r>
            <a:r>
              <a:rPr lang="tt-RU" sz="2800" b="1" dirty="0">
                <a:solidFill>
                  <a:srgbClr val="FF0000"/>
                </a:solidFill>
              </a:rPr>
              <a:t>һөнәрегез турында </a:t>
            </a:r>
            <a:r>
              <a:rPr lang="tt-RU" sz="2800" b="1" dirty="0">
                <a:solidFill>
                  <a:srgbClr val="7030A0"/>
                </a:solidFill>
              </a:rPr>
              <a:t>50</a:t>
            </a:r>
            <a:r>
              <a:rPr lang="tt-RU" sz="2800" b="1" dirty="0">
                <a:solidFill>
                  <a:srgbClr val="FF0000"/>
                </a:solidFill>
              </a:rPr>
              <a:t> сүздән ким булмаган иҗади сочинение </a:t>
            </a:r>
            <a:r>
              <a:rPr lang="tt-RU" sz="2800" b="1" dirty="0" smtClean="0">
                <a:solidFill>
                  <a:srgbClr val="FF0000"/>
                </a:solidFill>
              </a:rPr>
              <a:t>языгыз.</a:t>
            </a:r>
            <a:endParaRPr lang="ru-RU" sz="2800" dirty="0">
              <a:solidFill>
                <a:srgbClr val="FF000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764704"/>
            <a:ext cx="8429684" cy="6017032"/>
          </a:xfrm>
          <a:prstGeom prst="rect">
            <a:avLst/>
          </a:prstGeom>
        </p:spPr>
        <p:txBody>
          <a:bodyPr wrap="square">
            <a:spAutoFit/>
          </a:bodyPr>
          <a:lstStyle/>
          <a:p>
            <a:pPr algn="ctr">
              <a:spcAft>
                <a:spcPts val="600"/>
              </a:spcAft>
            </a:pPr>
            <a:r>
              <a:rPr lang="tt-RU" sz="2400" b="1" dirty="0" smtClean="0">
                <a:solidFill>
                  <a:srgbClr val="FF0000"/>
                </a:solidFill>
              </a:rPr>
              <a:t>Табышмакларның </a:t>
            </a:r>
            <a:r>
              <a:rPr lang="tt-RU" sz="2400" b="1" dirty="0" smtClean="0">
                <a:solidFill>
                  <a:srgbClr val="FF0000"/>
                </a:solidFill>
              </a:rPr>
              <a:t>җавабын </a:t>
            </a:r>
            <a:r>
              <a:rPr lang="tt-RU" sz="2400" b="1" dirty="0" smtClean="0">
                <a:solidFill>
                  <a:srgbClr val="FF0000"/>
                </a:solidFill>
              </a:rPr>
              <a:t>тап</a:t>
            </a:r>
          </a:p>
          <a:p>
            <a:pPr>
              <a:spcAft>
                <a:spcPts val="600"/>
              </a:spcAft>
            </a:pPr>
            <a:r>
              <a:rPr lang="tt-RU" sz="2400" dirty="0" smtClean="0">
                <a:solidFill>
                  <a:schemeClr val="accent5">
                    <a:lumMod val="50000"/>
                  </a:schemeClr>
                </a:solidFill>
              </a:rPr>
              <a:t>1</a:t>
            </a:r>
            <a:r>
              <a:rPr lang="tt-RU" sz="2400" dirty="0" smtClean="0">
                <a:solidFill>
                  <a:schemeClr val="accent5">
                    <a:lumMod val="50000"/>
                  </a:schemeClr>
                </a:solidFill>
              </a:rPr>
              <a:t>.  </a:t>
            </a:r>
            <a:r>
              <a:rPr lang="tt-RU" sz="2400" b="1" dirty="0" smtClean="0">
                <a:solidFill>
                  <a:schemeClr val="accent5">
                    <a:lumMod val="50000"/>
                  </a:schemeClr>
                </a:solidFill>
              </a:rPr>
              <a:t>Көн йөри, төн йөри, бер атлам җир китә </a:t>
            </a:r>
            <a:r>
              <a:rPr lang="tt-RU" sz="2400" b="1" dirty="0" smtClean="0">
                <a:solidFill>
                  <a:schemeClr val="accent5">
                    <a:lumMod val="50000"/>
                  </a:schemeClr>
                </a:solidFill>
              </a:rPr>
              <a:t>алмый.</a:t>
            </a:r>
          </a:p>
          <a:p>
            <a:pPr>
              <a:spcAft>
                <a:spcPts val="600"/>
              </a:spcAft>
            </a:pPr>
            <a:r>
              <a:rPr lang="tt-RU" sz="2400" b="1" dirty="0" smtClean="0">
                <a:solidFill>
                  <a:schemeClr val="accent5">
                    <a:lumMod val="50000"/>
                  </a:schemeClr>
                </a:solidFill>
              </a:rPr>
              <a:t>2</a:t>
            </a:r>
            <a:r>
              <a:rPr lang="tt-RU" sz="2400" b="1" dirty="0" smtClean="0">
                <a:solidFill>
                  <a:schemeClr val="accent5">
                    <a:lumMod val="50000"/>
                  </a:schemeClr>
                </a:solidFill>
              </a:rPr>
              <a:t>. Аягы бар, кулы юк, аркасы бар, түше </a:t>
            </a:r>
            <a:r>
              <a:rPr lang="tt-RU" sz="2400" b="1" dirty="0" smtClean="0">
                <a:solidFill>
                  <a:schemeClr val="accent5">
                    <a:lumMod val="50000"/>
                  </a:schemeClr>
                </a:solidFill>
              </a:rPr>
              <a:t>юк.</a:t>
            </a:r>
          </a:p>
          <a:p>
            <a:pPr marL="271463" indent="-271463">
              <a:spcAft>
                <a:spcPts val="600"/>
              </a:spcAft>
              <a:buFont typeface="+mj-lt"/>
              <a:buAutoNum type="arabicPeriod" startAt="3"/>
            </a:pPr>
            <a:r>
              <a:rPr lang="tt-RU" sz="2400" b="1" dirty="0" smtClean="0">
                <a:solidFill>
                  <a:schemeClr val="accent5">
                    <a:lumMod val="50000"/>
                  </a:schemeClr>
                </a:solidFill>
              </a:rPr>
              <a:t>Алты </a:t>
            </a:r>
            <a:r>
              <a:rPr lang="tt-RU" sz="2400" b="1" dirty="0" smtClean="0">
                <a:solidFill>
                  <a:schemeClr val="accent5">
                    <a:lumMod val="50000"/>
                  </a:schemeClr>
                </a:solidFill>
              </a:rPr>
              <a:t>аягы бар – Алып түгел,</a:t>
            </a:r>
            <a:br>
              <a:rPr lang="tt-RU" sz="2400" b="1" dirty="0" smtClean="0">
                <a:solidFill>
                  <a:schemeClr val="accent5">
                    <a:lumMod val="50000"/>
                  </a:schemeClr>
                </a:solidFill>
              </a:rPr>
            </a:br>
            <a:r>
              <a:rPr lang="tt-RU" sz="2400" b="1" dirty="0" smtClean="0">
                <a:solidFill>
                  <a:schemeClr val="accent5">
                    <a:lumMod val="50000"/>
                  </a:schemeClr>
                </a:solidFill>
              </a:rPr>
              <a:t>Дүрт </a:t>
            </a:r>
            <a:r>
              <a:rPr lang="tt-RU" sz="2400" b="1" dirty="0" smtClean="0">
                <a:solidFill>
                  <a:schemeClr val="accent5">
                    <a:lumMod val="50000"/>
                  </a:schemeClr>
                </a:solidFill>
              </a:rPr>
              <a:t>күзе </a:t>
            </a:r>
            <a:r>
              <a:rPr lang="tt-RU" sz="2400" b="1" dirty="0" smtClean="0">
                <a:solidFill>
                  <a:schemeClr val="accent5">
                    <a:lumMod val="50000"/>
                  </a:schemeClr>
                </a:solidFill>
              </a:rPr>
              <a:t>бар – дию түгел</a:t>
            </a:r>
            <a:r>
              <a:rPr lang="tt-RU" sz="2400" b="1" dirty="0" smtClean="0">
                <a:solidFill>
                  <a:schemeClr val="accent5">
                    <a:lumMod val="50000"/>
                  </a:schemeClr>
                </a:solidFill>
              </a:rPr>
              <a:t>,</a:t>
            </a:r>
            <a:br>
              <a:rPr lang="tt-RU" sz="2400" b="1" dirty="0" smtClean="0">
                <a:solidFill>
                  <a:schemeClr val="accent5">
                    <a:lumMod val="50000"/>
                  </a:schemeClr>
                </a:solidFill>
              </a:rPr>
            </a:br>
            <a:r>
              <a:rPr lang="tt-RU" sz="2400" b="1" dirty="0" smtClean="0">
                <a:solidFill>
                  <a:schemeClr val="accent5">
                    <a:lumMod val="50000"/>
                  </a:schemeClr>
                </a:solidFill>
              </a:rPr>
              <a:t>Аркасында </a:t>
            </a:r>
            <a:r>
              <a:rPr lang="tt-RU" sz="2400" b="1" dirty="0" smtClean="0">
                <a:solidFill>
                  <a:schemeClr val="accent5">
                    <a:lumMod val="50000"/>
                  </a:schemeClr>
                </a:solidFill>
              </a:rPr>
              <a:t>кылдан җебе бар,</a:t>
            </a:r>
            <a:br>
              <a:rPr lang="tt-RU" sz="2400" b="1" dirty="0" smtClean="0">
                <a:solidFill>
                  <a:schemeClr val="accent5">
                    <a:lumMod val="50000"/>
                  </a:schemeClr>
                </a:solidFill>
              </a:rPr>
            </a:br>
            <a:r>
              <a:rPr lang="tt-RU" sz="2400" b="1" dirty="0" smtClean="0">
                <a:solidFill>
                  <a:schemeClr val="accent5">
                    <a:lumMod val="50000"/>
                  </a:schemeClr>
                </a:solidFill>
              </a:rPr>
              <a:t>Эрләп </a:t>
            </a:r>
            <a:r>
              <a:rPr lang="tt-RU" sz="2400" b="1" dirty="0" smtClean="0">
                <a:solidFill>
                  <a:schemeClr val="accent5">
                    <a:lumMod val="50000"/>
                  </a:schemeClr>
                </a:solidFill>
              </a:rPr>
              <a:t>суккан җебе </a:t>
            </a:r>
            <a:r>
              <a:rPr lang="tt-RU" sz="2400" b="1" dirty="0" smtClean="0">
                <a:solidFill>
                  <a:schemeClr val="accent5">
                    <a:lumMod val="50000"/>
                  </a:schemeClr>
                </a:solidFill>
              </a:rPr>
              <a:t>түгел.</a:t>
            </a:r>
          </a:p>
          <a:p>
            <a:pPr marL="271463" indent="-271463">
              <a:spcAft>
                <a:spcPts val="600"/>
              </a:spcAft>
              <a:buAutoNum type="arabicPeriod" startAt="4"/>
            </a:pPr>
            <a:r>
              <a:rPr lang="tt-RU" sz="2400" b="1" dirty="0" smtClean="0">
                <a:solidFill>
                  <a:schemeClr val="accent5">
                    <a:lumMod val="50000"/>
                  </a:schemeClr>
                </a:solidFill>
              </a:rPr>
              <a:t>Ука-ука </a:t>
            </a:r>
            <a:r>
              <a:rPr lang="tt-RU" sz="2400" b="1" dirty="0" smtClean="0">
                <a:solidFill>
                  <a:schemeClr val="accent5">
                    <a:lumMod val="50000"/>
                  </a:schemeClr>
                </a:solidFill>
              </a:rPr>
              <a:t>тыш кына,</a:t>
            </a:r>
            <a:br>
              <a:rPr lang="tt-RU" sz="2400" b="1" dirty="0" smtClean="0">
                <a:solidFill>
                  <a:schemeClr val="accent5">
                    <a:lumMod val="50000"/>
                  </a:schemeClr>
                </a:solidFill>
              </a:rPr>
            </a:br>
            <a:r>
              <a:rPr lang="tt-RU" sz="2400" b="1" dirty="0" smtClean="0">
                <a:solidFill>
                  <a:schemeClr val="accent5">
                    <a:lumMod val="50000"/>
                  </a:schemeClr>
                </a:solidFill>
              </a:rPr>
              <a:t>Су </a:t>
            </a:r>
            <a:r>
              <a:rPr lang="tt-RU" sz="2400" b="1" dirty="0" smtClean="0">
                <a:solidFill>
                  <a:schemeClr val="accent5">
                    <a:lumMod val="50000"/>
                  </a:schemeClr>
                </a:solidFill>
              </a:rPr>
              <a:t>коена инештә.</a:t>
            </a:r>
            <a:br>
              <a:rPr lang="tt-RU" sz="2400" b="1" dirty="0" smtClean="0">
                <a:solidFill>
                  <a:schemeClr val="accent5">
                    <a:lumMod val="50000"/>
                  </a:schemeClr>
                </a:solidFill>
              </a:rPr>
            </a:br>
            <a:r>
              <a:rPr lang="tt-RU" sz="2400" b="1" dirty="0" smtClean="0">
                <a:solidFill>
                  <a:schemeClr val="accent5">
                    <a:lumMod val="50000"/>
                  </a:schemeClr>
                </a:solidFill>
              </a:rPr>
              <a:t>Очалса </a:t>
            </a:r>
            <a:r>
              <a:rPr lang="tt-RU" sz="2400" b="1" dirty="0" smtClean="0">
                <a:solidFill>
                  <a:schemeClr val="accent5">
                    <a:lumMod val="50000"/>
                  </a:schemeClr>
                </a:solidFill>
              </a:rPr>
              <a:t>да җирдә йөри,</a:t>
            </a:r>
            <a:br>
              <a:rPr lang="tt-RU" sz="2400" b="1" dirty="0" smtClean="0">
                <a:solidFill>
                  <a:schemeClr val="accent5">
                    <a:lumMod val="50000"/>
                  </a:schemeClr>
                </a:solidFill>
              </a:rPr>
            </a:br>
            <a:r>
              <a:rPr lang="tt-RU" sz="2400" b="1" dirty="0" smtClean="0">
                <a:solidFill>
                  <a:schemeClr val="accent5">
                    <a:lumMod val="50000"/>
                  </a:schemeClr>
                </a:solidFill>
              </a:rPr>
              <a:t>Ите </a:t>
            </a:r>
            <a:r>
              <a:rPr lang="tt-RU" sz="2400" b="1" dirty="0" smtClean="0">
                <a:solidFill>
                  <a:schemeClr val="accent5">
                    <a:lumMod val="50000"/>
                  </a:schemeClr>
                </a:solidFill>
              </a:rPr>
              <a:t>яхшы </a:t>
            </a:r>
            <a:r>
              <a:rPr lang="tt-RU" sz="2400" b="1" dirty="0" smtClean="0">
                <a:solidFill>
                  <a:schemeClr val="accent5">
                    <a:lumMod val="50000"/>
                  </a:schemeClr>
                </a:solidFill>
              </a:rPr>
              <a:t>бәлешкә.</a:t>
            </a:r>
          </a:p>
          <a:p>
            <a:pPr marL="271463" indent="-271463">
              <a:spcAft>
                <a:spcPts val="600"/>
              </a:spcAft>
              <a:buAutoNum type="arabicPeriod" startAt="4"/>
            </a:pPr>
            <a:r>
              <a:rPr lang="tt-RU" sz="2400" b="1" dirty="0" smtClean="0">
                <a:solidFill>
                  <a:schemeClr val="accent5">
                    <a:lumMod val="50000"/>
                  </a:schemeClr>
                </a:solidFill>
              </a:rPr>
              <a:t>Әлем-әлем </a:t>
            </a:r>
            <a:r>
              <a:rPr lang="tt-RU" sz="2400" b="1" dirty="0" smtClean="0">
                <a:solidFill>
                  <a:schemeClr val="accent5">
                    <a:lumMod val="50000"/>
                  </a:schemeClr>
                </a:solidFill>
              </a:rPr>
              <a:t>әлем күк,</a:t>
            </a:r>
            <a:br>
              <a:rPr lang="tt-RU" sz="2400" b="1" dirty="0" smtClean="0">
                <a:solidFill>
                  <a:schemeClr val="accent5">
                    <a:lumMod val="50000"/>
                  </a:schemeClr>
                </a:solidFill>
              </a:rPr>
            </a:br>
            <a:r>
              <a:rPr lang="tt-RU" sz="2400" b="1" dirty="0" smtClean="0">
                <a:solidFill>
                  <a:schemeClr val="accent5">
                    <a:lumMod val="50000"/>
                  </a:schemeClr>
                </a:solidFill>
              </a:rPr>
              <a:t>Бөгәрләнгән </a:t>
            </a:r>
            <a:r>
              <a:rPr lang="tt-RU" sz="2400" b="1" dirty="0" smtClean="0">
                <a:solidFill>
                  <a:schemeClr val="accent5">
                    <a:lumMod val="50000"/>
                  </a:schemeClr>
                </a:solidFill>
              </a:rPr>
              <a:t>мәче күк.</a:t>
            </a:r>
            <a:br>
              <a:rPr lang="tt-RU" sz="2400" b="1" dirty="0" smtClean="0">
                <a:solidFill>
                  <a:schemeClr val="accent5">
                    <a:lumMod val="50000"/>
                  </a:schemeClr>
                </a:solidFill>
              </a:rPr>
            </a:br>
            <a:r>
              <a:rPr lang="tt-RU" sz="2400" b="1" dirty="0" smtClean="0">
                <a:solidFill>
                  <a:schemeClr val="accent5">
                    <a:lumMod val="50000"/>
                  </a:schemeClr>
                </a:solidFill>
              </a:rPr>
              <a:t>Аны </a:t>
            </a:r>
            <a:r>
              <a:rPr lang="tt-RU" sz="2400" b="1" dirty="0" smtClean="0">
                <a:solidFill>
                  <a:schemeClr val="accent5">
                    <a:lumMod val="50000"/>
                  </a:schemeClr>
                </a:solidFill>
              </a:rPr>
              <a:t>кеше тота алмый,</a:t>
            </a:r>
            <a:br>
              <a:rPr lang="tt-RU" sz="2400" b="1" dirty="0" smtClean="0">
                <a:solidFill>
                  <a:schemeClr val="accent5">
                    <a:lumMod val="50000"/>
                  </a:schemeClr>
                </a:solidFill>
              </a:rPr>
            </a:br>
            <a:r>
              <a:rPr lang="tt-RU" sz="2400" b="1" dirty="0" smtClean="0">
                <a:solidFill>
                  <a:schemeClr val="accent5">
                    <a:lumMod val="50000"/>
                  </a:schemeClr>
                </a:solidFill>
              </a:rPr>
              <a:t>Тәпиләрен </a:t>
            </a:r>
            <a:r>
              <a:rPr lang="tt-RU" sz="2400" b="1" dirty="0" smtClean="0">
                <a:solidFill>
                  <a:schemeClr val="accent5">
                    <a:lumMod val="50000"/>
                  </a:schemeClr>
                </a:solidFill>
              </a:rPr>
              <a:t>күрә алмый</a:t>
            </a:r>
            <a:r>
              <a:rPr lang="tt-RU" sz="2400" b="1" dirty="0" smtClean="0">
                <a:solidFill>
                  <a:schemeClr val="accent5">
                    <a:lumMod val="50000"/>
                  </a:schemeClr>
                </a:solidFill>
              </a:rPr>
              <a:t>.</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357166"/>
            <a:ext cx="8643998" cy="7663636"/>
          </a:xfrm>
          <a:prstGeom prst="rect">
            <a:avLst/>
          </a:prstGeom>
        </p:spPr>
        <p:txBody>
          <a:bodyPr wrap="square">
            <a:spAutoFit/>
          </a:bodyPr>
          <a:lstStyle/>
          <a:p>
            <a:pPr lvl="0" eaLnBrk="0" fontAlgn="base" hangingPunct="0">
              <a:spcBef>
                <a:spcPct val="0"/>
              </a:spcBef>
              <a:spcAft>
                <a:spcPct val="0"/>
              </a:spcAft>
              <a:tabLst>
                <a:tab pos="457200" algn="l"/>
              </a:tabLst>
            </a:pPr>
            <a:endParaRPr lang="tt-RU" sz="2400" dirty="0" smtClean="0">
              <a:solidFill>
                <a:srgbClr val="002060"/>
              </a:solidFill>
              <a:latin typeface="Times New Roman" pitchFamily="18" charset="0"/>
              <a:ea typeface="Calibri" pitchFamily="34" charset="0"/>
              <a:cs typeface="Times New Roman" pitchFamily="18" charset="0"/>
            </a:endParaRPr>
          </a:p>
          <a:p>
            <a:pPr lvl="0" eaLnBrk="0" fontAlgn="base" hangingPunct="0">
              <a:spcBef>
                <a:spcPct val="0"/>
              </a:spcBef>
              <a:spcAft>
                <a:spcPct val="0"/>
              </a:spcAft>
              <a:tabLst>
                <a:tab pos="457200" algn="l"/>
              </a:tabLst>
            </a:pPr>
            <a:r>
              <a:rPr lang="tt-RU" sz="2400" dirty="0" smtClean="0">
                <a:solidFill>
                  <a:srgbClr val="002060"/>
                </a:solidFill>
                <a:latin typeface="Times New Roman" pitchFamily="18" charset="0"/>
                <a:ea typeface="Calibri" pitchFamily="34" charset="0"/>
                <a:cs typeface="Times New Roman" pitchFamily="18" charset="0"/>
              </a:rPr>
              <a:t>4</a:t>
            </a:r>
            <a:r>
              <a:rPr lang="tt-RU" sz="2400" b="1" dirty="0" smtClean="0">
                <a:solidFill>
                  <a:srgbClr val="002060"/>
                </a:solidFill>
                <a:latin typeface="Times New Roman" pitchFamily="18" charset="0"/>
                <a:ea typeface="Calibri" pitchFamily="34" charset="0"/>
                <a:cs typeface="Times New Roman" pitchFamily="18" charset="0"/>
              </a:rPr>
              <a:t>. Кайсы җөмләдә иярчен ия җөмлә бар:</a:t>
            </a:r>
            <a:endParaRPr lang="ru-RU" sz="2400" dirty="0" smtClean="0">
              <a:solidFill>
                <a:srgbClr val="002060"/>
              </a:solidFill>
              <a:latin typeface="Arial" pitchFamily="34" charset="0"/>
              <a:cs typeface="Arial" pitchFamily="34" charset="0"/>
            </a:endParaRPr>
          </a:p>
          <a:p>
            <a:pPr lvl="0" eaLnBrk="0" fontAlgn="base" hangingPunct="0">
              <a:spcBef>
                <a:spcPct val="0"/>
              </a:spcBef>
              <a:spcAft>
                <a:spcPct val="0"/>
              </a:spcAft>
              <a:tabLst>
                <a:tab pos="457200" algn="l"/>
              </a:tabLst>
            </a:pPr>
            <a:r>
              <a:rPr lang="tt-RU" sz="2400" dirty="0" smtClean="0">
                <a:solidFill>
                  <a:srgbClr val="002060"/>
                </a:solidFill>
                <a:latin typeface="Times New Roman" pitchFamily="18" charset="0"/>
                <a:ea typeface="Calibri" pitchFamily="34" charset="0"/>
                <a:cs typeface="Times New Roman" pitchFamily="18" charset="0"/>
              </a:rPr>
              <a:t>    а) Кем эшләми</a:t>
            </a:r>
            <a:r>
              <a:rPr lang="tt-RU" sz="2400" dirty="0" smtClean="0">
                <a:solidFill>
                  <a:srgbClr val="002060"/>
                </a:solidFill>
                <a:latin typeface="Times New Roman" pitchFamily="18" charset="0"/>
                <a:ea typeface="Calibri" pitchFamily="34" charset="0"/>
                <a:cs typeface="Times New Roman" pitchFamily="18" charset="0"/>
              </a:rPr>
              <a:t>, шул </a:t>
            </a:r>
            <a:r>
              <a:rPr lang="tt-RU" sz="2400" dirty="0" smtClean="0">
                <a:solidFill>
                  <a:srgbClr val="002060"/>
                </a:solidFill>
                <a:latin typeface="Times New Roman" pitchFamily="18" charset="0"/>
                <a:ea typeface="Calibri" pitchFamily="34" charset="0"/>
                <a:cs typeface="Times New Roman" pitchFamily="18" charset="0"/>
              </a:rPr>
              <a:t>ашамый.</a:t>
            </a:r>
            <a:endParaRPr lang="ru-RU" sz="2400" dirty="0" smtClean="0">
              <a:solidFill>
                <a:srgbClr val="002060"/>
              </a:solidFill>
              <a:latin typeface="Arial" pitchFamily="34" charset="0"/>
              <a:cs typeface="Arial" pitchFamily="34" charset="0"/>
            </a:endParaRPr>
          </a:p>
          <a:p>
            <a:pPr lvl="0" eaLnBrk="0" fontAlgn="base" hangingPunct="0">
              <a:spcBef>
                <a:spcPct val="0"/>
              </a:spcBef>
              <a:spcAft>
                <a:spcPct val="0"/>
              </a:spcAft>
              <a:tabLst>
                <a:tab pos="457200" algn="l"/>
              </a:tabLst>
            </a:pPr>
            <a:r>
              <a:rPr lang="tt-RU" sz="2400" dirty="0" smtClean="0">
                <a:solidFill>
                  <a:srgbClr val="002060"/>
                </a:solidFill>
                <a:latin typeface="Times New Roman" pitchFamily="18" charset="0"/>
                <a:ea typeface="Calibri" pitchFamily="34" charset="0"/>
                <a:cs typeface="Times New Roman" pitchFamily="18" charset="0"/>
              </a:rPr>
              <a:t>    б) </a:t>
            </a:r>
            <a:r>
              <a:rPr lang="tt-RU" sz="2400" dirty="0" smtClean="0">
                <a:solidFill>
                  <a:srgbClr val="002060"/>
                </a:solidFill>
                <a:latin typeface="Times New Roman" pitchFamily="18" charset="0"/>
                <a:ea typeface="Calibri" pitchFamily="34" charset="0"/>
                <a:cs typeface="Times New Roman" pitchFamily="18" charset="0"/>
              </a:rPr>
              <a:t>Син </a:t>
            </a:r>
            <a:r>
              <a:rPr lang="tt-RU" sz="2400" dirty="0" smtClean="0">
                <a:solidFill>
                  <a:srgbClr val="002060"/>
                </a:solidFill>
                <a:latin typeface="Times New Roman" pitchFamily="18" charset="0"/>
                <a:ea typeface="Calibri" pitchFamily="34" charset="0"/>
                <a:cs typeface="Times New Roman" pitchFamily="18" charset="0"/>
              </a:rPr>
              <a:t>ялкауга эш өйрәтсәң</a:t>
            </a:r>
            <a:r>
              <a:rPr lang="tt-RU" sz="2400" dirty="0" smtClean="0">
                <a:solidFill>
                  <a:srgbClr val="002060"/>
                </a:solidFill>
                <a:latin typeface="Times New Roman" pitchFamily="18" charset="0"/>
                <a:ea typeface="Calibri" pitchFamily="34" charset="0"/>
                <a:cs typeface="Times New Roman" pitchFamily="18" charset="0"/>
              </a:rPr>
              <a:t>, ул </a:t>
            </a:r>
            <a:r>
              <a:rPr lang="tt-RU" sz="2400" dirty="0" smtClean="0">
                <a:solidFill>
                  <a:srgbClr val="002060"/>
                </a:solidFill>
                <a:latin typeface="Times New Roman" pitchFamily="18" charset="0"/>
                <a:ea typeface="Calibri" pitchFamily="34" charset="0"/>
                <a:cs typeface="Times New Roman" pitchFamily="18" charset="0"/>
              </a:rPr>
              <a:t>сиңа акыл </a:t>
            </a:r>
            <a:r>
              <a:rPr lang="tt-RU" sz="2400" dirty="0" smtClean="0">
                <a:solidFill>
                  <a:srgbClr val="002060"/>
                </a:solidFill>
                <a:latin typeface="Times New Roman" pitchFamily="18" charset="0"/>
                <a:ea typeface="Calibri" pitchFamily="34" charset="0"/>
                <a:cs typeface="Times New Roman" pitchFamily="18" charset="0"/>
              </a:rPr>
              <a:t>өйрәтер.</a:t>
            </a:r>
            <a:endParaRPr lang="ru-RU" sz="2400" dirty="0">
              <a:solidFill>
                <a:srgbClr val="002060"/>
              </a:solidFill>
              <a:latin typeface="Arial" pitchFamily="34" charset="0"/>
              <a:cs typeface="Arial" pitchFamily="34" charset="0"/>
            </a:endParaRPr>
          </a:p>
          <a:p>
            <a:pPr lvl="0" algn="just" eaLnBrk="0" fontAlgn="base" hangingPunct="0">
              <a:spcBef>
                <a:spcPct val="0"/>
              </a:spcBef>
              <a:spcAft>
                <a:spcPct val="0"/>
              </a:spcAft>
              <a:tabLst>
                <a:tab pos="457200" algn="l"/>
              </a:tabLst>
            </a:pPr>
            <a:r>
              <a:rPr lang="tt-RU" sz="2400" dirty="0" smtClean="0">
                <a:solidFill>
                  <a:srgbClr val="002060"/>
                </a:solidFill>
                <a:latin typeface="Times New Roman" pitchFamily="18" charset="0"/>
                <a:ea typeface="Calibri" pitchFamily="34" charset="0"/>
                <a:cs typeface="Times New Roman" pitchFamily="18" charset="0"/>
              </a:rPr>
              <a:t>5</a:t>
            </a:r>
            <a:r>
              <a:rPr lang="tt-RU" sz="2400" dirty="0" smtClean="0">
                <a:solidFill>
                  <a:srgbClr val="002060"/>
                </a:solidFill>
                <a:latin typeface="Times New Roman" pitchFamily="18" charset="0"/>
                <a:ea typeface="Calibri" pitchFamily="34" charset="0"/>
                <a:cs typeface="Times New Roman" pitchFamily="18" charset="0"/>
              </a:rPr>
              <a:t>. </a:t>
            </a:r>
            <a:r>
              <a:rPr lang="tt-RU" sz="2400" b="1" dirty="0" smtClean="0">
                <a:solidFill>
                  <a:srgbClr val="002060"/>
                </a:solidFill>
                <a:latin typeface="Times New Roman" pitchFamily="18" charset="0"/>
                <a:ea typeface="Calibri" pitchFamily="34" charset="0"/>
                <a:cs typeface="Times New Roman" pitchFamily="18" charset="0"/>
              </a:rPr>
              <a:t>Бу җөмләдә җәяләр </a:t>
            </a:r>
            <a:r>
              <a:rPr lang="tt-RU" sz="2400" b="1" dirty="0" smtClean="0">
                <a:solidFill>
                  <a:srgbClr val="002060"/>
                </a:solidFill>
                <a:latin typeface="Times New Roman" pitchFamily="18" charset="0"/>
                <a:ea typeface="Calibri" pitchFamily="34" charset="0"/>
                <a:cs typeface="Times New Roman" pitchFamily="18" charset="0"/>
              </a:rPr>
              <a:t>урынына нинди </a:t>
            </a:r>
            <a:r>
              <a:rPr lang="tt-RU" sz="2400" b="1" dirty="0" smtClean="0">
                <a:solidFill>
                  <a:srgbClr val="002060"/>
                </a:solidFill>
                <a:latin typeface="Times New Roman" pitchFamily="18" charset="0"/>
                <a:ea typeface="Calibri" pitchFamily="34" charset="0"/>
                <a:cs typeface="Times New Roman" pitchFamily="18" charset="0"/>
              </a:rPr>
              <a:t>тыныш билгесе куярсың:</a:t>
            </a:r>
            <a:endParaRPr lang="ru-RU" sz="2400" dirty="0" smtClean="0">
              <a:solidFill>
                <a:srgbClr val="002060"/>
              </a:solidFill>
              <a:latin typeface="Arial" pitchFamily="34" charset="0"/>
              <a:cs typeface="Arial" pitchFamily="34" charset="0"/>
            </a:endParaRPr>
          </a:p>
          <a:p>
            <a:pPr lvl="0" eaLnBrk="0" fontAlgn="base" hangingPunct="0">
              <a:spcBef>
                <a:spcPct val="0"/>
              </a:spcBef>
              <a:spcAft>
                <a:spcPct val="0"/>
              </a:spcAft>
              <a:tabLst>
                <a:tab pos="457200" algn="l"/>
              </a:tabLst>
            </a:pPr>
            <a:r>
              <a:rPr lang="tt-RU" sz="2400" dirty="0" smtClean="0">
                <a:solidFill>
                  <a:srgbClr val="002060"/>
                </a:solidFill>
                <a:latin typeface="Times New Roman" pitchFamily="18" charset="0"/>
                <a:ea typeface="Calibri" pitchFamily="34" charset="0"/>
                <a:cs typeface="Times New Roman" pitchFamily="18" charset="0"/>
              </a:rPr>
              <a:t>   </a:t>
            </a:r>
            <a:r>
              <a:rPr lang="tt-RU" sz="2400" b="1" dirty="0" smtClean="0">
                <a:solidFill>
                  <a:srgbClr val="002060"/>
                </a:solidFill>
                <a:latin typeface="Times New Roman" pitchFamily="18" charset="0"/>
                <a:ea typeface="Calibri" pitchFamily="34" charset="0"/>
                <a:cs typeface="Times New Roman" pitchFamily="18" charset="0"/>
              </a:rPr>
              <a:t>Мин шуны яхшы беләм ( )  хезмәт – бөтен шатлыкның, дөньяда бөтен яхшы нәрсәнең </a:t>
            </a:r>
            <a:r>
              <a:rPr lang="tt-RU" sz="2400" b="1" dirty="0" smtClean="0">
                <a:solidFill>
                  <a:srgbClr val="002060"/>
                </a:solidFill>
                <a:latin typeface="Times New Roman" pitchFamily="18" charset="0"/>
                <a:ea typeface="Calibri" pitchFamily="34" charset="0"/>
                <a:cs typeface="Times New Roman" pitchFamily="18" charset="0"/>
              </a:rPr>
              <a:t>чыганагы </a:t>
            </a:r>
            <a:r>
              <a:rPr lang="tt-RU" sz="2400" b="1" dirty="0" smtClean="0">
                <a:solidFill>
                  <a:srgbClr val="002060"/>
                </a:solidFill>
                <a:latin typeface="Times New Roman" pitchFamily="18" charset="0"/>
                <a:ea typeface="Calibri" pitchFamily="34" charset="0"/>
                <a:cs typeface="Times New Roman" pitchFamily="18" charset="0"/>
              </a:rPr>
              <a:t>ул </a:t>
            </a:r>
            <a:r>
              <a:rPr lang="tt-RU" sz="2400" b="1" dirty="0" smtClean="0">
                <a:solidFill>
                  <a:srgbClr val="002060"/>
                </a:solidFill>
                <a:latin typeface="Times New Roman" pitchFamily="18" charset="0"/>
                <a:ea typeface="Calibri" pitchFamily="34" charset="0"/>
                <a:cs typeface="Times New Roman" pitchFamily="18" charset="0"/>
              </a:rPr>
              <a:t>(М.Горький</a:t>
            </a:r>
            <a:r>
              <a:rPr lang="tt-RU" sz="2400" b="1" dirty="0" smtClean="0">
                <a:solidFill>
                  <a:srgbClr val="002060"/>
                </a:solidFill>
                <a:latin typeface="Times New Roman" pitchFamily="18" charset="0"/>
                <a:ea typeface="Calibri" pitchFamily="34" charset="0"/>
                <a:cs typeface="Times New Roman" pitchFamily="18" charset="0"/>
              </a:rPr>
              <a:t>).</a:t>
            </a:r>
            <a:endParaRPr lang="ru-RU" sz="2400" dirty="0" smtClean="0">
              <a:solidFill>
                <a:srgbClr val="002060"/>
              </a:solidFill>
              <a:latin typeface="Arial" pitchFamily="34" charset="0"/>
              <a:cs typeface="Arial" pitchFamily="34" charset="0"/>
            </a:endParaRPr>
          </a:p>
          <a:p>
            <a:pPr lvl="1" eaLnBrk="0" fontAlgn="base" hangingPunct="0">
              <a:spcBef>
                <a:spcPct val="0"/>
              </a:spcBef>
              <a:spcAft>
                <a:spcPct val="0"/>
              </a:spcAft>
              <a:tabLst>
                <a:tab pos="457200" algn="l"/>
              </a:tabLst>
            </a:pPr>
            <a:r>
              <a:rPr lang="tt-RU" sz="2400" dirty="0" smtClean="0">
                <a:solidFill>
                  <a:srgbClr val="002060"/>
                </a:solidFill>
                <a:latin typeface="Times New Roman" pitchFamily="18" charset="0"/>
                <a:ea typeface="Calibri" pitchFamily="34" charset="0"/>
                <a:cs typeface="Times New Roman" pitchFamily="18" charset="0"/>
              </a:rPr>
              <a:t>а</a:t>
            </a:r>
            <a:r>
              <a:rPr lang="tt-RU" sz="2400" dirty="0" smtClean="0">
                <a:solidFill>
                  <a:srgbClr val="002060"/>
                </a:solidFill>
                <a:latin typeface="Times New Roman" pitchFamily="18" charset="0"/>
                <a:ea typeface="Calibri" pitchFamily="34" charset="0"/>
                <a:cs typeface="Times New Roman" pitchFamily="18" charset="0"/>
              </a:rPr>
              <a:t>)    өтер;    ә) нокталы өтер,   б)   ике нокта ;   в)     сызык.</a:t>
            </a:r>
          </a:p>
          <a:p>
            <a:pPr lvl="0" eaLnBrk="0" fontAlgn="base" hangingPunct="0">
              <a:spcBef>
                <a:spcPct val="0"/>
              </a:spcBef>
              <a:spcAft>
                <a:spcPct val="0"/>
              </a:spcAft>
              <a:tabLst>
                <a:tab pos="457200" algn="l"/>
              </a:tabLst>
            </a:pPr>
            <a:r>
              <a:rPr lang="tt-RU" sz="2400" b="1" dirty="0" smtClean="0">
                <a:solidFill>
                  <a:srgbClr val="002060"/>
                </a:solidFill>
                <a:latin typeface="Times New Roman" pitchFamily="18" charset="0"/>
                <a:ea typeface="Calibri" pitchFamily="34" charset="0"/>
                <a:cs typeface="Times New Roman" pitchFamily="18" charset="0"/>
              </a:rPr>
              <a:t>6. Минем тормышымда иң әһәмиятлесе шул: мин Ватаным өчен, халкым өчен яшәдем, эшләдем, иҗат иттем. (Н. Д. Зелинский</a:t>
            </a:r>
            <a:r>
              <a:rPr lang="tt-RU" sz="2400" b="1" dirty="0" smtClean="0">
                <a:solidFill>
                  <a:srgbClr val="002060"/>
                </a:solidFill>
                <a:latin typeface="Times New Roman" pitchFamily="18" charset="0"/>
                <a:ea typeface="Calibri" pitchFamily="34" charset="0"/>
                <a:cs typeface="Times New Roman" pitchFamily="18" charset="0"/>
              </a:rPr>
              <a:t>). Бу:</a:t>
            </a:r>
            <a:r>
              <a:rPr lang="ru-RU" sz="2400" b="1" dirty="0" smtClean="0">
                <a:solidFill>
                  <a:srgbClr val="002060"/>
                </a:solidFill>
                <a:latin typeface="Arial" pitchFamily="34" charset="0"/>
                <a:cs typeface="Arial" pitchFamily="34" charset="0"/>
              </a:rPr>
              <a:t> </a:t>
            </a:r>
            <a:r>
              <a:rPr lang="tt-RU" sz="2400" b="1" dirty="0" smtClean="0">
                <a:solidFill>
                  <a:srgbClr val="002060"/>
                </a:solidFill>
                <a:latin typeface="Times New Roman" pitchFamily="18" charset="0"/>
                <a:ea typeface="Calibri" pitchFamily="34" charset="0"/>
                <a:cs typeface="Times New Roman" pitchFamily="18" charset="0"/>
              </a:rPr>
              <a:t>а</a:t>
            </a:r>
            <a:r>
              <a:rPr lang="tt-RU" sz="2400" b="1" dirty="0" smtClean="0">
                <a:solidFill>
                  <a:srgbClr val="002060"/>
                </a:solidFill>
                <a:latin typeface="Times New Roman" pitchFamily="18" charset="0"/>
                <a:ea typeface="Calibri" pitchFamily="34" charset="0"/>
                <a:cs typeface="Times New Roman" pitchFamily="18" charset="0"/>
              </a:rPr>
              <a:t>) иярчен хәбәр җөмлә</a:t>
            </a:r>
            <a:r>
              <a:rPr lang="tt-RU" sz="2400" b="1" dirty="0" smtClean="0">
                <a:solidFill>
                  <a:srgbClr val="002060"/>
                </a:solidFill>
                <a:latin typeface="Times New Roman" pitchFamily="18" charset="0"/>
                <a:ea typeface="Calibri" pitchFamily="34" charset="0"/>
                <a:cs typeface="Times New Roman" pitchFamily="18" charset="0"/>
              </a:rPr>
              <a:t>; ә</a:t>
            </a:r>
            <a:r>
              <a:rPr lang="tt-RU" sz="2400" b="1" dirty="0" smtClean="0">
                <a:solidFill>
                  <a:srgbClr val="002060"/>
                </a:solidFill>
                <a:latin typeface="Times New Roman" pitchFamily="18" charset="0"/>
                <a:ea typeface="Calibri" pitchFamily="34" charset="0"/>
                <a:cs typeface="Times New Roman" pitchFamily="18" charset="0"/>
              </a:rPr>
              <a:t>) иярчен вакыт </a:t>
            </a:r>
            <a:r>
              <a:rPr lang="tt-RU" sz="2400" b="1" dirty="0" smtClean="0">
                <a:solidFill>
                  <a:srgbClr val="002060"/>
                </a:solidFill>
                <a:latin typeface="Times New Roman" pitchFamily="18" charset="0"/>
                <a:ea typeface="Calibri" pitchFamily="34" charset="0"/>
                <a:cs typeface="Times New Roman" pitchFamily="18" charset="0"/>
              </a:rPr>
              <a:t>җөмлә, </a:t>
            </a:r>
            <a:r>
              <a:rPr lang="tt-RU" sz="2400" b="1" dirty="0" smtClean="0">
                <a:solidFill>
                  <a:srgbClr val="002060"/>
                </a:solidFill>
                <a:latin typeface="Times New Roman" pitchFamily="18" charset="0"/>
                <a:ea typeface="Calibri" pitchFamily="34" charset="0"/>
                <a:cs typeface="Times New Roman" pitchFamily="18" charset="0"/>
              </a:rPr>
              <a:t>б</a:t>
            </a:r>
            <a:r>
              <a:rPr lang="tt-RU" sz="2400" b="1" dirty="0" smtClean="0">
                <a:solidFill>
                  <a:srgbClr val="002060"/>
                </a:solidFill>
                <a:latin typeface="Times New Roman" pitchFamily="18" charset="0"/>
                <a:ea typeface="Calibri" pitchFamily="34" charset="0"/>
                <a:cs typeface="Times New Roman" pitchFamily="18" charset="0"/>
              </a:rPr>
              <a:t>) иярчен </a:t>
            </a:r>
            <a:r>
              <a:rPr lang="tt-RU" sz="2400" b="1" dirty="0" smtClean="0">
                <a:solidFill>
                  <a:srgbClr val="002060"/>
                </a:solidFill>
                <a:latin typeface="Times New Roman" pitchFamily="18" charset="0"/>
                <a:ea typeface="Calibri" pitchFamily="34" charset="0"/>
                <a:cs typeface="Times New Roman" pitchFamily="18" charset="0"/>
              </a:rPr>
              <a:t>ия җөмлә</a:t>
            </a:r>
            <a:r>
              <a:rPr lang="tt-RU" sz="2400" b="1" dirty="0" smtClean="0">
                <a:solidFill>
                  <a:srgbClr val="002060"/>
                </a:solidFill>
                <a:latin typeface="Times New Roman" pitchFamily="18" charset="0"/>
                <a:ea typeface="Calibri" pitchFamily="34" charset="0"/>
                <a:cs typeface="Times New Roman" pitchFamily="18" charset="0"/>
              </a:rPr>
              <a:t>; в</a:t>
            </a:r>
            <a:r>
              <a:rPr lang="tt-RU" sz="2400" b="1" dirty="0" smtClean="0">
                <a:solidFill>
                  <a:srgbClr val="002060"/>
                </a:solidFill>
                <a:latin typeface="Times New Roman" pitchFamily="18" charset="0"/>
                <a:ea typeface="Calibri" pitchFamily="34" charset="0"/>
                <a:cs typeface="Times New Roman" pitchFamily="18" charset="0"/>
              </a:rPr>
              <a:t>) иярчен тәмамлык җөмлә.</a:t>
            </a:r>
          </a:p>
          <a:p>
            <a:pPr lvl="0" eaLnBrk="0" fontAlgn="base" hangingPunct="0">
              <a:spcBef>
                <a:spcPct val="0"/>
              </a:spcBef>
              <a:spcAft>
                <a:spcPct val="0"/>
              </a:spcAft>
              <a:tabLst>
                <a:tab pos="457200" algn="l"/>
              </a:tabLst>
            </a:pPr>
            <a:endParaRPr lang="tt-RU" b="1" dirty="0">
              <a:solidFill>
                <a:srgbClr val="FFFF00"/>
              </a:solidFill>
              <a:latin typeface="Times New Roman" pitchFamily="18" charset="0"/>
              <a:ea typeface="Calibri" pitchFamily="34" charset="0"/>
              <a:cs typeface="Times New Roman" pitchFamily="18" charset="0"/>
            </a:endParaRPr>
          </a:p>
          <a:p>
            <a:pPr lvl="0" eaLnBrk="0" fontAlgn="base" hangingPunct="0">
              <a:spcBef>
                <a:spcPct val="0"/>
              </a:spcBef>
              <a:spcAft>
                <a:spcPct val="0"/>
              </a:spcAft>
              <a:tabLst>
                <a:tab pos="457200" algn="l"/>
              </a:tabLst>
            </a:pPr>
            <a:endParaRPr lang="tt-RU" b="1" dirty="0" smtClean="0">
              <a:solidFill>
                <a:srgbClr val="FFFF00"/>
              </a:solidFill>
              <a:latin typeface="Times New Roman" pitchFamily="18" charset="0"/>
              <a:ea typeface="Calibri" pitchFamily="34" charset="0"/>
              <a:cs typeface="Times New Roman" pitchFamily="18" charset="0"/>
            </a:endParaRPr>
          </a:p>
          <a:p>
            <a:pPr lvl="0" eaLnBrk="0" fontAlgn="base" hangingPunct="0">
              <a:spcBef>
                <a:spcPct val="0"/>
              </a:spcBef>
              <a:spcAft>
                <a:spcPct val="0"/>
              </a:spcAft>
              <a:tabLst>
                <a:tab pos="457200" algn="l"/>
              </a:tabLst>
            </a:pPr>
            <a:endParaRPr lang="tt-RU" b="1" dirty="0">
              <a:solidFill>
                <a:srgbClr val="FFFF00"/>
              </a:solidFill>
              <a:latin typeface="Times New Roman" pitchFamily="18" charset="0"/>
              <a:ea typeface="Calibri" pitchFamily="34" charset="0"/>
              <a:cs typeface="Times New Roman" pitchFamily="18" charset="0"/>
            </a:endParaRPr>
          </a:p>
          <a:p>
            <a:pPr lvl="0" eaLnBrk="0" fontAlgn="base" hangingPunct="0">
              <a:spcBef>
                <a:spcPct val="0"/>
              </a:spcBef>
              <a:spcAft>
                <a:spcPct val="0"/>
              </a:spcAft>
              <a:tabLst>
                <a:tab pos="457200" algn="l"/>
              </a:tabLst>
            </a:pPr>
            <a:endParaRPr lang="tt-RU" b="1" dirty="0" smtClean="0">
              <a:solidFill>
                <a:srgbClr val="FFFF00"/>
              </a:solidFill>
              <a:latin typeface="Times New Roman" pitchFamily="18" charset="0"/>
              <a:ea typeface="Calibri" pitchFamily="34" charset="0"/>
              <a:cs typeface="Times New Roman" pitchFamily="18" charset="0"/>
            </a:endParaRPr>
          </a:p>
          <a:p>
            <a:pPr lvl="0" eaLnBrk="0" fontAlgn="base" hangingPunct="0">
              <a:spcBef>
                <a:spcPct val="0"/>
              </a:spcBef>
              <a:spcAft>
                <a:spcPct val="0"/>
              </a:spcAft>
              <a:tabLst>
                <a:tab pos="457200" algn="l"/>
              </a:tabLst>
            </a:pPr>
            <a:endParaRPr lang="tt-RU" b="1" dirty="0">
              <a:solidFill>
                <a:srgbClr val="FFFF00"/>
              </a:solidFill>
              <a:latin typeface="Times New Roman" pitchFamily="18" charset="0"/>
              <a:ea typeface="Calibri" pitchFamily="34" charset="0"/>
              <a:cs typeface="Times New Roman" pitchFamily="18" charset="0"/>
            </a:endParaRPr>
          </a:p>
          <a:p>
            <a:pPr lvl="0" eaLnBrk="0" fontAlgn="base" hangingPunct="0">
              <a:spcBef>
                <a:spcPct val="0"/>
              </a:spcBef>
              <a:spcAft>
                <a:spcPct val="0"/>
              </a:spcAft>
              <a:tabLst>
                <a:tab pos="457200" algn="l"/>
              </a:tabLst>
            </a:pPr>
            <a:endParaRPr lang="tt-RU" b="1" dirty="0" smtClean="0">
              <a:solidFill>
                <a:srgbClr val="FFFF00"/>
              </a:solidFill>
              <a:latin typeface="Times New Roman" pitchFamily="18" charset="0"/>
              <a:ea typeface="Calibri" pitchFamily="34" charset="0"/>
              <a:cs typeface="Times New Roman" pitchFamily="18" charset="0"/>
            </a:endParaRPr>
          </a:p>
          <a:p>
            <a:pPr lvl="0" eaLnBrk="0" fontAlgn="base" hangingPunct="0">
              <a:spcBef>
                <a:spcPct val="0"/>
              </a:spcBef>
              <a:spcAft>
                <a:spcPct val="0"/>
              </a:spcAft>
              <a:tabLst>
                <a:tab pos="457200" algn="l"/>
              </a:tabLst>
            </a:pPr>
            <a:endParaRPr lang="tt-RU" b="1" dirty="0">
              <a:solidFill>
                <a:srgbClr val="FFFF00"/>
              </a:solidFill>
              <a:latin typeface="Times New Roman" pitchFamily="18" charset="0"/>
              <a:ea typeface="Calibri" pitchFamily="34" charset="0"/>
              <a:cs typeface="Times New Roman" pitchFamily="18" charset="0"/>
            </a:endParaRPr>
          </a:p>
          <a:p>
            <a:pPr lvl="0" eaLnBrk="0" fontAlgn="base" hangingPunct="0">
              <a:spcBef>
                <a:spcPct val="0"/>
              </a:spcBef>
              <a:spcAft>
                <a:spcPct val="0"/>
              </a:spcAft>
              <a:tabLst>
                <a:tab pos="457200" algn="l"/>
              </a:tabLst>
            </a:pPr>
            <a:endParaRPr lang="tt-RU" b="1" dirty="0" smtClean="0">
              <a:solidFill>
                <a:srgbClr val="FFFF00"/>
              </a:solidFill>
              <a:latin typeface="Times New Roman" pitchFamily="18" charset="0"/>
              <a:ea typeface="Calibri" pitchFamily="34" charset="0"/>
              <a:cs typeface="Times New Roman" pitchFamily="18" charset="0"/>
            </a:endParaRPr>
          </a:p>
          <a:p>
            <a:pPr lvl="0" eaLnBrk="0" fontAlgn="base" hangingPunct="0">
              <a:spcBef>
                <a:spcPct val="0"/>
              </a:spcBef>
              <a:spcAft>
                <a:spcPct val="0"/>
              </a:spcAft>
              <a:tabLst>
                <a:tab pos="457200" algn="l"/>
              </a:tabLst>
            </a:pPr>
            <a:endParaRPr lang="tt-RU" b="1" dirty="0">
              <a:solidFill>
                <a:srgbClr val="FFFF00"/>
              </a:solidFill>
              <a:latin typeface="Times New Roman" pitchFamily="18" charset="0"/>
              <a:ea typeface="Calibri" pitchFamily="34" charset="0"/>
              <a:cs typeface="Times New Roman" pitchFamily="18" charset="0"/>
            </a:endParaRPr>
          </a:p>
          <a:p>
            <a:pPr lvl="0" eaLnBrk="0" fontAlgn="base" hangingPunct="0">
              <a:spcBef>
                <a:spcPct val="0"/>
              </a:spcBef>
              <a:spcAft>
                <a:spcPct val="0"/>
              </a:spcAft>
              <a:tabLst>
                <a:tab pos="457200" algn="l"/>
              </a:tabLst>
            </a:pPr>
            <a:endParaRPr lang="tt-RU" b="1" dirty="0" smtClean="0">
              <a:solidFill>
                <a:srgbClr val="FFFF00"/>
              </a:solidFill>
              <a:latin typeface="Times New Roman" pitchFamily="18" charset="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tt-RU" b="1" dirty="0" smtClean="0"/>
              <a:t>Җ</a:t>
            </a:r>
            <a:r>
              <a:rPr lang="ru-RU" b="1" dirty="0" err="1" smtClean="0"/>
              <a:t>аваплар</a:t>
            </a:r>
            <a:r>
              <a:rPr lang="ru-RU" b="1" dirty="0" smtClean="0"/>
              <a:t> </a:t>
            </a:r>
            <a:endParaRPr lang="ru-RU" dirty="0"/>
          </a:p>
        </p:txBody>
      </p:sp>
      <p:sp>
        <p:nvSpPr>
          <p:cNvPr id="3" name="Содержимое 2"/>
          <p:cNvSpPr>
            <a:spLocks noGrp="1"/>
          </p:cNvSpPr>
          <p:nvPr>
            <p:ph idx="1"/>
          </p:nvPr>
        </p:nvSpPr>
        <p:spPr>
          <a:xfrm>
            <a:off x="1043608" y="1935480"/>
            <a:ext cx="7643192" cy="4389120"/>
          </a:xfrm>
        </p:spPr>
        <p:txBody>
          <a:bodyPr>
            <a:normAutofit lnSpcReduction="10000"/>
          </a:bodyPr>
          <a:lstStyle/>
          <a:p>
            <a:pPr lvl="0" algn="just">
              <a:buNone/>
            </a:pPr>
            <a:r>
              <a:rPr lang="tt-RU" sz="3600" b="1" dirty="0" smtClean="0">
                <a:solidFill>
                  <a:srgbClr val="FF0000"/>
                </a:solidFill>
              </a:rPr>
              <a:t>1 </a:t>
            </a:r>
            <a:r>
              <a:rPr lang="tt-RU" sz="3600" b="1" dirty="0">
                <a:solidFill>
                  <a:srgbClr val="FF0000"/>
                </a:solidFill>
              </a:rPr>
              <a:t>– </a:t>
            </a:r>
            <a:r>
              <a:rPr lang="tt-RU" sz="3600" b="1" dirty="0" smtClean="0">
                <a:solidFill>
                  <a:srgbClr val="FF0000"/>
                </a:solidFill>
              </a:rPr>
              <a:t>а,  </a:t>
            </a:r>
          </a:p>
          <a:p>
            <a:pPr lvl="0" algn="just">
              <a:buNone/>
            </a:pPr>
            <a:r>
              <a:rPr lang="tt-RU" sz="3600" b="1" dirty="0" smtClean="0">
                <a:solidFill>
                  <a:srgbClr val="FF0000"/>
                </a:solidFill>
              </a:rPr>
              <a:t>2 </a:t>
            </a:r>
            <a:r>
              <a:rPr lang="tt-RU" sz="3600" b="1" dirty="0" smtClean="0">
                <a:solidFill>
                  <a:srgbClr val="FF0000"/>
                </a:solidFill>
              </a:rPr>
              <a:t>– в,                                             </a:t>
            </a:r>
          </a:p>
          <a:p>
            <a:pPr lvl="0" algn="just">
              <a:buNone/>
            </a:pPr>
            <a:r>
              <a:rPr lang="tt-RU" sz="3600" b="1" dirty="0" smtClean="0">
                <a:solidFill>
                  <a:srgbClr val="FF0000"/>
                </a:solidFill>
              </a:rPr>
              <a:t>3 </a:t>
            </a:r>
            <a:r>
              <a:rPr lang="tt-RU" sz="3600" b="1" dirty="0" smtClean="0">
                <a:solidFill>
                  <a:srgbClr val="FF0000"/>
                </a:solidFill>
              </a:rPr>
              <a:t>– б,  </a:t>
            </a:r>
          </a:p>
          <a:p>
            <a:pPr lvl="0" algn="just">
              <a:buNone/>
            </a:pPr>
            <a:r>
              <a:rPr lang="tt-RU" sz="3600" b="1" dirty="0" smtClean="0">
                <a:solidFill>
                  <a:srgbClr val="FF0000"/>
                </a:solidFill>
              </a:rPr>
              <a:t>4 </a:t>
            </a:r>
            <a:r>
              <a:rPr lang="tt-RU" sz="3600" b="1" dirty="0" smtClean="0">
                <a:solidFill>
                  <a:srgbClr val="FF0000"/>
                </a:solidFill>
              </a:rPr>
              <a:t>– а, </a:t>
            </a:r>
          </a:p>
          <a:p>
            <a:pPr lvl="0" algn="just">
              <a:buNone/>
            </a:pPr>
            <a:r>
              <a:rPr lang="tt-RU" sz="3600" b="1" dirty="0" smtClean="0">
                <a:solidFill>
                  <a:srgbClr val="FF0000"/>
                </a:solidFill>
              </a:rPr>
              <a:t>5 </a:t>
            </a:r>
            <a:r>
              <a:rPr lang="tt-RU" sz="3600" b="1" dirty="0" smtClean="0">
                <a:solidFill>
                  <a:srgbClr val="FF0000"/>
                </a:solidFill>
              </a:rPr>
              <a:t>– б, </a:t>
            </a:r>
          </a:p>
          <a:p>
            <a:pPr lvl="0" algn="just">
              <a:buNone/>
            </a:pPr>
            <a:r>
              <a:rPr lang="tt-RU" sz="3600" b="1" dirty="0" smtClean="0">
                <a:solidFill>
                  <a:srgbClr val="FF0000"/>
                </a:solidFill>
              </a:rPr>
              <a:t>6 </a:t>
            </a:r>
            <a:r>
              <a:rPr lang="tt-RU" sz="3600" b="1" dirty="0" smtClean="0">
                <a:solidFill>
                  <a:srgbClr val="FF0000"/>
                </a:solidFill>
              </a:rPr>
              <a:t>– а,  </a:t>
            </a:r>
          </a:p>
          <a:p>
            <a:pPr lvl="0">
              <a:buNone/>
            </a:pPr>
            <a:r>
              <a:rPr lang="tt-RU" b="1" dirty="0" smtClean="0">
                <a:solidFill>
                  <a:srgbClr val="FFFF00"/>
                </a:solidFill>
              </a:rPr>
              <a:t>                </a:t>
            </a:r>
            <a:endParaRPr lang="ru-RU" dirty="0"/>
          </a:p>
        </p:txBody>
      </p:sp>
      <p:pic>
        <p:nvPicPr>
          <p:cNvPr id="4" name="Picture 9" descr="2ed289bfe88d1f4c332b5e9791f4305b">
            <a:hlinkClick r:id="rId2"/>
          </p:cNvPr>
          <p:cNvPicPr>
            <a:picLocks noChangeAspect="1" noChangeArrowheads="1" noCrop="1"/>
          </p:cNvPicPr>
          <p:nvPr/>
        </p:nvPicPr>
        <p:blipFill>
          <a:blip r:embed="rId3"/>
          <a:srcRect/>
          <a:stretch>
            <a:fillRect/>
          </a:stretch>
        </p:blipFill>
        <p:spPr bwMode="auto">
          <a:xfrm>
            <a:off x="5500694" y="1571612"/>
            <a:ext cx="1857388" cy="2071702"/>
          </a:xfrm>
          <a:prstGeom prst="rect">
            <a:avLst/>
          </a:prstGeom>
          <a:noFill/>
          <a:ln w="9525">
            <a:noFill/>
            <a:miter lim="800000"/>
            <a:headEnd/>
            <a:tailEnd/>
          </a:ln>
        </p:spPr>
      </p:pic>
      <p:pic>
        <p:nvPicPr>
          <p:cNvPr id="5" name="Picture 6" descr="33b44212315acfbd4949c2cba89ef4fb">
            <a:hlinkClick r:id="rId4"/>
          </p:cNvPr>
          <p:cNvPicPr>
            <a:picLocks noChangeAspect="1" noChangeArrowheads="1" noCrop="1"/>
          </p:cNvPicPr>
          <p:nvPr/>
        </p:nvPicPr>
        <p:blipFill>
          <a:blip r:embed="rId5"/>
          <a:srcRect/>
          <a:stretch>
            <a:fillRect/>
          </a:stretch>
        </p:blipFill>
        <p:spPr bwMode="auto">
          <a:xfrm rot="19399459">
            <a:off x="3293023" y="1911472"/>
            <a:ext cx="2985509" cy="2687144"/>
          </a:xfrm>
          <a:prstGeom prst="rect">
            <a:avLst/>
          </a:prstGeom>
          <a:noFill/>
          <a:ln w="9525">
            <a:noFill/>
            <a:miter lim="800000"/>
            <a:headEnd/>
            <a:tailEnd/>
          </a:ln>
        </p:spPr>
      </p:pic>
      <p:pic>
        <p:nvPicPr>
          <p:cNvPr id="6" name="Picture 8" descr="4c5b8f986382f15f91973cdd776a138c">
            <a:hlinkClick r:id="rId6"/>
          </p:cNvPr>
          <p:cNvPicPr>
            <a:picLocks noChangeAspect="1" noChangeArrowheads="1" noCrop="1"/>
          </p:cNvPicPr>
          <p:nvPr/>
        </p:nvPicPr>
        <p:blipFill>
          <a:blip r:embed="rId7"/>
          <a:srcRect/>
          <a:stretch>
            <a:fillRect/>
          </a:stretch>
        </p:blipFill>
        <p:spPr bwMode="auto">
          <a:xfrm>
            <a:off x="5072066" y="3643314"/>
            <a:ext cx="1928826" cy="1714512"/>
          </a:xfrm>
          <a:prstGeom prst="rect">
            <a:avLst/>
          </a:prstGeom>
          <a:noFill/>
          <a:ln w="9525">
            <a:noFill/>
            <a:miter lim="800000"/>
            <a:headEnd/>
            <a:tailEnd/>
          </a:ln>
        </p:spPr>
      </p:pic>
      <p:pic>
        <p:nvPicPr>
          <p:cNvPr id="7" name="Picture 7" descr="521245980fcf8191c0082378ba038394">
            <a:hlinkClick r:id="rId8"/>
          </p:cNvPr>
          <p:cNvPicPr>
            <a:picLocks noChangeAspect="1" noChangeArrowheads="1" noCrop="1"/>
          </p:cNvPicPr>
          <p:nvPr/>
        </p:nvPicPr>
        <p:blipFill>
          <a:blip r:embed="rId9"/>
          <a:srcRect/>
          <a:stretch>
            <a:fillRect/>
          </a:stretch>
        </p:blipFill>
        <p:spPr bwMode="auto">
          <a:xfrm rot="963161">
            <a:off x="6637778" y="2256564"/>
            <a:ext cx="2375548" cy="32861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052736"/>
            <a:ext cx="8712968" cy="5262979"/>
          </a:xfrm>
          <a:prstGeom prst="rect">
            <a:avLst/>
          </a:prstGeom>
        </p:spPr>
        <p:txBody>
          <a:bodyPr wrap="square">
            <a:spAutoFit/>
          </a:bodyPr>
          <a:lstStyle/>
          <a:p>
            <a:pPr lvl="0" algn="just" fontAlgn="base">
              <a:spcBef>
                <a:spcPct val="0"/>
              </a:spcBef>
              <a:spcAft>
                <a:spcPct val="0"/>
              </a:spcAft>
            </a:pPr>
            <a:r>
              <a:rPr kumimoji="0" lang="tt-RU"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1. </a:t>
            </a:r>
            <a:r>
              <a:rPr kumimoji="0" lang="tt-RU"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Теләгең саф бул</a:t>
            </a:r>
            <a:r>
              <a:rPr kumimoji="0" lang="tt-RU" sz="28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са</a:t>
            </a:r>
            <a:r>
              <a:rPr kumimoji="0" lang="tt-RU"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тормышыңда тап булмас. </a:t>
            </a:r>
            <a:endParaRPr kumimoji="0" lang="ru-RU" sz="2800" b="1" i="0" u="none" strike="noStrike" cap="none" normalizeH="0" baseline="0" dirty="0" smtClean="0">
              <a:ln>
                <a:noFill/>
              </a:ln>
              <a:solidFill>
                <a:srgbClr val="FF0000"/>
              </a:solidFill>
              <a:effectLst/>
              <a:latin typeface="Arial" pitchFamily="34" charset="0"/>
              <a:cs typeface="Arial" pitchFamily="34" charset="0"/>
            </a:endParaRPr>
          </a:p>
          <a:p>
            <a:pPr lvl="0" algn="just" eaLnBrk="0" fontAlgn="base" hangingPunct="0">
              <a:spcBef>
                <a:spcPct val="0"/>
              </a:spcBef>
              <a:spcAft>
                <a:spcPct val="0"/>
              </a:spcAft>
            </a:pPr>
            <a:r>
              <a:rPr kumimoji="0" lang="tt-RU"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2. </a:t>
            </a:r>
            <a:r>
              <a:rPr kumimoji="0" lang="tt-RU"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Кеше  олыларны зурласын,  кечеләрне хәрмәт итсен, </a:t>
            </a:r>
            <a:r>
              <a:rPr kumimoji="0" lang="tt-RU" sz="28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шулай </a:t>
            </a:r>
            <a:r>
              <a:rPr kumimoji="0" lang="tt-RU" sz="28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булса </a:t>
            </a:r>
            <a:r>
              <a:rPr kumimoji="0" lang="tt-RU"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ул </a:t>
            </a:r>
            <a:r>
              <a:rPr kumimoji="0" lang="tt-RU"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үзе дә зур данга күмелер. </a:t>
            </a:r>
            <a:endParaRPr kumimoji="0" lang="ru-RU" sz="2800" b="1" i="0" u="none" strike="noStrike" cap="none" normalizeH="0" baseline="0" dirty="0" smtClean="0">
              <a:ln>
                <a:noFill/>
              </a:ln>
              <a:solidFill>
                <a:srgbClr val="FF0000"/>
              </a:solidFill>
              <a:effectLst/>
              <a:latin typeface="Arial" pitchFamily="34" charset="0"/>
              <a:cs typeface="Arial" pitchFamily="34" charset="0"/>
            </a:endParaRPr>
          </a:p>
          <a:p>
            <a:pPr lvl="0" algn="just" eaLnBrk="0" fontAlgn="base" hangingPunct="0">
              <a:spcBef>
                <a:spcPct val="0"/>
              </a:spcBef>
              <a:spcAft>
                <a:spcPct val="0"/>
              </a:spcAft>
            </a:pPr>
            <a:r>
              <a:rPr kumimoji="0" lang="tt-RU"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3. </a:t>
            </a:r>
            <a:r>
              <a:rPr kumimoji="0" lang="tt-RU"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Туган нигезеннән чыгып китте </a:t>
            </a:r>
            <a:r>
              <a:rPr kumimoji="0" lang="tt-RU" sz="28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исә</a:t>
            </a:r>
            <a:r>
              <a:rPr kumimoji="0" lang="tt-RU"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һәр кеше үзенчә күңелсезләнә. </a:t>
            </a:r>
            <a:endParaRPr kumimoji="0" lang="ru-RU" sz="2800" b="1" i="0" u="none" strike="noStrike" cap="none" normalizeH="0" baseline="0" dirty="0" smtClean="0">
              <a:ln>
                <a:noFill/>
              </a:ln>
              <a:solidFill>
                <a:srgbClr val="FF0000"/>
              </a:solidFill>
              <a:effectLst/>
              <a:latin typeface="Arial" pitchFamily="34" charset="0"/>
              <a:cs typeface="Arial" pitchFamily="34" charset="0"/>
            </a:endParaRPr>
          </a:p>
          <a:p>
            <a:pPr lvl="0" algn="just" eaLnBrk="0" fontAlgn="base" hangingPunct="0">
              <a:spcBef>
                <a:spcPct val="0"/>
              </a:spcBef>
              <a:spcAft>
                <a:spcPct val="0"/>
              </a:spcAft>
            </a:pPr>
            <a:r>
              <a:rPr kumimoji="0" lang="tt-RU"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4. </a:t>
            </a:r>
            <a:r>
              <a:rPr kumimoji="0" lang="tt-RU"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Чын дөресен сөйләргә </a:t>
            </a:r>
            <a:r>
              <a:rPr kumimoji="0" lang="tt-RU"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кирәк,  </a:t>
            </a:r>
            <a:r>
              <a:rPr kumimoji="0" lang="tt-RU" sz="28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юкса</a:t>
            </a:r>
            <a:r>
              <a:rPr kumimoji="0" lang="tt-RU"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сине беркем яратмас. </a:t>
            </a:r>
            <a:endParaRPr kumimoji="0" lang="ru-RU" sz="2800" b="1" i="0" u="none" strike="noStrike" cap="none" normalizeH="0" baseline="0" dirty="0" smtClean="0">
              <a:ln>
                <a:noFill/>
              </a:ln>
              <a:solidFill>
                <a:srgbClr val="FF0000"/>
              </a:solidFill>
              <a:effectLst/>
              <a:latin typeface="Arial" pitchFamily="34" charset="0"/>
              <a:cs typeface="Arial" pitchFamily="34" charset="0"/>
            </a:endParaRPr>
          </a:p>
          <a:p>
            <a:pPr lvl="0" algn="just" eaLnBrk="0" fontAlgn="base" hangingPunct="0">
              <a:spcBef>
                <a:spcPct val="0"/>
              </a:spcBef>
              <a:spcAft>
                <a:spcPct val="0"/>
              </a:spcAft>
            </a:pPr>
            <a:r>
              <a:rPr kumimoji="0" lang="tt-RU"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5. </a:t>
            </a:r>
            <a:r>
              <a:rPr kumimoji="0" lang="tt-RU"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Ярдәмгә мохтаҗ чын күңелдән сорый </a:t>
            </a:r>
            <a:r>
              <a:rPr kumimoji="0" lang="tt-RU" sz="28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икән</a:t>
            </a:r>
            <a:r>
              <a:rPr kumimoji="0" lang="tt-RU"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аңа игелек кылучы табылыр.</a:t>
            </a:r>
            <a:endParaRPr kumimoji="0" lang="ru-RU" sz="2800" b="1" i="0" u="none" strike="noStrike" cap="none" normalizeH="0" baseline="0" dirty="0" smtClean="0">
              <a:ln>
                <a:noFill/>
              </a:ln>
              <a:solidFill>
                <a:srgbClr val="FF0000"/>
              </a:solidFill>
              <a:effectLst/>
              <a:latin typeface="Arial" pitchFamily="34" charset="0"/>
              <a:cs typeface="Arial" pitchFamily="34" charset="0"/>
            </a:endParaRPr>
          </a:p>
          <a:p>
            <a:pPr lvl="0" algn="just" eaLnBrk="0" fontAlgn="base" hangingPunct="0">
              <a:spcBef>
                <a:spcPct val="0"/>
              </a:spcBef>
              <a:spcAft>
                <a:spcPct val="0"/>
              </a:spcAft>
            </a:pPr>
            <a:r>
              <a:rPr kumimoji="0" lang="tt-RU"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6. </a:t>
            </a:r>
            <a:r>
              <a:rPr kumimoji="0" lang="tt-RU"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Илең турында уйла</a:t>
            </a:r>
            <a:r>
              <a:rPr kumimoji="0" lang="tt-RU" sz="28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саң</a:t>
            </a:r>
            <a:r>
              <a:rPr kumimoji="0" lang="tt-RU"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tt-RU"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гомерең </a:t>
            </a:r>
            <a:r>
              <a:rPr kumimoji="0" lang="tt-RU"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озын була. </a:t>
            </a:r>
            <a:endParaRPr kumimoji="0" lang="ru-RU" sz="2800" b="1" i="0" u="none" strike="noStrike" cap="none" normalizeH="0" baseline="0" dirty="0" smtClean="0">
              <a:ln>
                <a:noFill/>
              </a:ln>
              <a:solidFill>
                <a:srgbClr val="FF0000"/>
              </a:solidFill>
              <a:effectLst/>
              <a:latin typeface="Arial" pitchFamily="34" charset="0"/>
              <a:cs typeface="Arial" pitchFamily="34" charset="0"/>
            </a:endParaRPr>
          </a:p>
          <a:p>
            <a:pPr lvl="0" algn="just" eaLnBrk="0" fontAlgn="base" hangingPunct="0">
              <a:spcBef>
                <a:spcPct val="0"/>
              </a:spcBef>
              <a:spcAft>
                <a:spcPct val="0"/>
              </a:spcAft>
            </a:pPr>
            <a:r>
              <a:rPr kumimoji="0" lang="tt-RU"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7. Сиңа </a:t>
            </a:r>
            <a:r>
              <a:rPr kumimoji="0" lang="tt-RU"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ярдәм сорап килделәр</a:t>
            </a:r>
            <a:r>
              <a:rPr kumimoji="0" lang="tt-RU" sz="28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ме</a:t>
            </a:r>
            <a:r>
              <a:rPr kumimoji="0" lang="tt-RU"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tt-RU"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син </a:t>
            </a:r>
            <a:r>
              <a:rPr kumimoji="0" lang="tt-RU"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аңа,  һичшиксез, булышлык күрсәтергә тиешсең. </a:t>
            </a:r>
            <a:endParaRPr kumimoji="0" lang="tt-RU"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85728"/>
            <a:ext cx="9144000" cy="10279737"/>
          </a:xfrm>
          <a:prstGeom prst="rect">
            <a:avLst/>
          </a:prstGeom>
        </p:spPr>
        <p:txBody>
          <a:bodyPr wrap="square">
            <a:spAutoFit/>
          </a:bodyPr>
          <a:lstStyle/>
          <a:p>
            <a:endParaRPr lang="tt-RU" sz="4000" b="1" dirty="0" smtClean="0">
              <a:solidFill>
                <a:srgbClr val="7030A0"/>
              </a:solidFill>
            </a:endParaRPr>
          </a:p>
          <a:p>
            <a:pPr algn="ctr"/>
            <a:r>
              <a:rPr lang="tt-RU" sz="4000" b="1" dirty="0" smtClean="0">
                <a:solidFill>
                  <a:srgbClr val="7030A0"/>
                </a:solidFill>
              </a:rPr>
              <a:t>       Иярчен шарт җөмлә я баш җөмләнең шарт хәле урынында килә, я баш җөмләдә мөнәсәбәтле сүз белән бирелгән шарт хәлен ачыклый.</a:t>
            </a:r>
            <a:br>
              <a:rPr lang="tt-RU" sz="4000" b="1" dirty="0" smtClean="0">
                <a:solidFill>
                  <a:srgbClr val="7030A0"/>
                </a:solidFill>
              </a:rPr>
            </a:br>
            <a:r>
              <a:rPr lang="tt-RU" sz="4000" b="1" dirty="0" smtClean="0">
                <a:solidFill>
                  <a:srgbClr val="7030A0"/>
                </a:solidFill>
              </a:rPr>
              <a:t> </a:t>
            </a:r>
            <a:r>
              <a:rPr lang="tt-RU" sz="4000" b="1" dirty="0" smtClean="0">
                <a:solidFill>
                  <a:srgbClr val="FF0000"/>
                </a:solidFill>
              </a:rPr>
              <a:t>Нишләсә? Ни булса? Нинди шартларда? </a:t>
            </a:r>
            <a:r>
              <a:rPr lang="tt-RU" sz="4000" b="1" dirty="0" smtClean="0">
                <a:solidFill>
                  <a:srgbClr val="7030A0"/>
                </a:solidFill>
              </a:rPr>
              <a:t>соравына җавап бирә.</a:t>
            </a:r>
          </a:p>
          <a:p>
            <a:endParaRPr lang="tt-RU" b="1" dirty="0">
              <a:solidFill>
                <a:srgbClr val="FFC000"/>
              </a:solidFill>
            </a:endParaRPr>
          </a:p>
          <a:p>
            <a:endParaRPr lang="tt-RU" b="1" dirty="0" smtClean="0">
              <a:solidFill>
                <a:srgbClr val="FFC000"/>
              </a:solidFill>
            </a:endParaRPr>
          </a:p>
          <a:p>
            <a:endParaRPr lang="tt-RU" b="1" dirty="0">
              <a:solidFill>
                <a:srgbClr val="FFC000"/>
              </a:solidFill>
            </a:endParaRPr>
          </a:p>
          <a:p>
            <a:endParaRPr lang="tt-RU" b="1" dirty="0" smtClean="0">
              <a:solidFill>
                <a:srgbClr val="FFC000"/>
              </a:solidFill>
            </a:endParaRPr>
          </a:p>
          <a:p>
            <a:endParaRPr lang="tt-RU" b="1" dirty="0">
              <a:solidFill>
                <a:srgbClr val="FFC000"/>
              </a:solidFill>
            </a:endParaRPr>
          </a:p>
          <a:p>
            <a:endParaRPr lang="tt-RU" b="1" dirty="0" smtClean="0">
              <a:solidFill>
                <a:srgbClr val="FFC000"/>
              </a:solidFill>
            </a:endParaRPr>
          </a:p>
          <a:p>
            <a:endParaRPr lang="tt-RU" b="1" dirty="0">
              <a:solidFill>
                <a:srgbClr val="FFC000"/>
              </a:solidFill>
            </a:endParaRPr>
          </a:p>
          <a:p>
            <a:endParaRPr lang="tt-RU" b="1" dirty="0" smtClean="0">
              <a:solidFill>
                <a:srgbClr val="FFC000"/>
              </a:solidFill>
            </a:endParaRPr>
          </a:p>
          <a:p>
            <a:endParaRPr lang="tt-RU" b="1" dirty="0">
              <a:solidFill>
                <a:srgbClr val="FFC000"/>
              </a:solidFill>
            </a:endParaRPr>
          </a:p>
          <a:p>
            <a:endParaRPr lang="tt-RU" b="1" dirty="0" smtClean="0">
              <a:solidFill>
                <a:srgbClr val="FFC000"/>
              </a:solidFill>
            </a:endParaRPr>
          </a:p>
          <a:p>
            <a:endParaRPr lang="tt-RU" b="1" dirty="0">
              <a:solidFill>
                <a:srgbClr val="FFC000"/>
              </a:solidFill>
            </a:endParaRPr>
          </a:p>
          <a:p>
            <a:endParaRPr lang="tt-RU" b="1" dirty="0" smtClean="0">
              <a:solidFill>
                <a:srgbClr val="FFC000"/>
              </a:solidFill>
            </a:endParaRPr>
          </a:p>
          <a:p>
            <a:endParaRPr lang="tt-RU" b="1" dirty="0">
              <a:solidFill>
                <a:srgbClr val="FFC000"/>
              </a:solidFill>
            </a:endParaRPr>
          </a:p>
          <a:p>
            <a:endParaRPr lang="tt-RU" b="1" dirty="0" smtClean="0">
              <a:solidFill>
                <a:srgbClr val="FFC000"/>
              </a:solidFill>
            </a:endParaRPr>
          </a:p>
          <a:p>
            <a:endParaRPr lang="tt-RU" b="1" dirty="0">
              <a:solidFill>
                <a:srgbClr val="FFC000"/>
              </a:solidFill>
            </a:endParaRPr>
          </a:p>
          <a:p>
            <a:endParaRPr lang="tt-RU" b="1" dirty="0" smtClean="0">
              <a:solidFill>
                <a:srgbClr val="FFC000"/>
              </a:solidFill>
            </a:endParaRPr>
          </a:p>
          <a:p>
            <a:endParaRPr lang="tt-RU" b="1" dirty="0">
              <a:solidFill>
                <a:srgbClr val="FFC000"/>
              </a:solidFill>
            </a:endParaRPr>
          </a:p>
          <a:p>
            <a:endParaRPr lang="tt-RU" b="1" dirty="0" smtClean="0">
              <a:solidFill>
                <a:srgbClr val="FFC000"/>
              </a:solidFill>
            </a:endParaRP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28604"/>
            <a:ext cx="8229600" cy="928694"/>
          </a:xfrm>
        </p:spPr>
        <p:txBody>
          <a:bodyPr>
            <a:normAutofit fontScale="90000"/>
          </a:bodyPr>
          <a:lstStyle/>
          <a:p>
            <a:pPr algn="ctr"/>
            <a:r>
              <a:rPr lang="tt-RU" b="1" dirty="0" smtClean="0">
                <a:solidFill>
                  <a:srgbClr val="FF0000"/>
                </a:solidFill>
              </a:rPr>
              <a:t>Иярчен шарт җөмлә</a:t>
            </a:r>
            <a:r>
              <a:rPr lang="ru-RU" dirty="0" smtClean="0">
                <a:solidFill>
                  <a:srgbClr val="FFFF00"/>
                </a:solidFill>
              </a:rPr>
              <a:t/>
            </a:r>
            <a:br>
              <a:rPr lang="ru-RU" dirty="0" smtClean="0">
                <a:solidFill>
                  <a:srgbClr val="FFFF00"/>
                </a:solidFill>
              </a:rPr>
            </a:br>
            <a:r>
              <a:rPr lang="tt-RU" dirty="0" smtClean="0">
                <a:solidFill>
                  <a:srgbClr val="FF0000"/>
                </a:solidFill>
              </a:rPr>
              <a:t>Синтетик төре</a:t>
            </a:r>
            <a:endParaRPr lang="ru-RU" dirty="0">
              <a:solidFill>
                <a:srgbClr val="FF0000"/>
              </a:solidFill>
            </a:endParaRPr>
          </a:p>
        </p:txBody>
      </p:sp>
      <p:sp>
        <p:nvSpPr>
          <p:cNvPr id="3" name="Текст 2"/>
          <p:cNvSpPr>
            <a:spLocks noGrp="1"/>
          </p:cNvSpPr>
          <p:nvPr>
            <p:ph type="body" idx="1"/>
          </p:nvPr>
        </p:nvSpPr>
        <p:spPr>
          <a:xfrm>
            <a:off x="107504" y="1357299"/>
            <a:ext cx="4173984" cy="642942"/>
          </a:xfrm>
        </p:spPr>
        <p:txBody>
          <a:bodyPr>
            <a:normAutofit fontScale="92500" lnSpcReduction="20000"/>
          </a:bodyPr>
          <a:lstStyle/>
          <a:p>
            <a:pPr algn="ctr"/>
            <a:endParaRPr lang="tt-RU" dirty="0" smtClean="0">
              <a:solidFill>
                <a:srgbClr val="FFFF00"/>
              </a:solidFill>
            </a:endParaRPr>
          </a:p>
          <a:p>
            <a:pPr algn="ctr"/>
            <a:r>
              <a:rPr lang="tt-RU" sz="2600" dirty="0" smtClean="0">
                <a:solidFill>
                  <a:schemeClr val="accent4">
                    <a:lumMod val="50000"/>
                  </a:schemeClr>
                </a:solidFill>
              </a:rPr>
              <a:t>Бәйләүче  </a:t>
            </a:r>
            <a:r>
              <a:rPr lang="tt-RU" sz="2600" dirty="0" smtClean="0">
                <a:solidFill>
                  <a:schemeClr val="accent4">
                    <a:lumMod val="50000"/>
                  </a:schemeClr>
                </a:solidFill>
              </a:rPr>
              <a:t>чара</a:t>
            </a:r>
            <a:endParaRPr lang="ru-RU" sz="2600" dirty="0" smtClean="0">
              <a:solidFill>
                <a:schemeClr val="accent4">
                  <a:lumMod val="50000"/>
                </a:schemeClr>
              </a:solidFill>
            </a:endParaRPr>
          </a:p>
          <a:p>
            <a:pPr algn="ctr"/>
            <a:endParaRPr lang="ru-RU" dirty="0"/>
          </a:p>
        </p:txBody>
      </p:sp>
      <p:sp>
        <p:nvSpPr>
          <p:cNvPr id="5" name="Текст 4"/>
          <p:cNvSpPr>
            <a:spLocks noGrp="1"/>
          </p:cNvSpPr>
          <p:nvPr>
            <p:ph type="body" sz="half" idx="3"/>
          </p:nvPr>
        </p:nvSpPr>
        <p:spPr>
          <a:xfrm>
            <a:off x="4645025" y="1428736"/>
            <a:ext cx="4041775" cy="428628"/>
          </a:xfrm>
        </p:spPr>
        <p:txBody>
          <a:bodyPr/>
          <a:lstStyle/>
          <a:p>
            <a:pPr algn="ctr"/>
            <a:r>
              <a:rPr lang="tt-RU" dirty="0" smtClean="0">
                <a:solidFill>
                  <a:schemeClr val="accent4">
                    <a:lumMod val="50000"/>
                  </a:schemeClr>
                </a:solidFill>
              </a:rPr>
              <a:t>Мисаллар</a:t>
            </a:r>
            <a:endParaRPr lang="ru-RU" dirty="0">
              <a:solidFill>
                <a:schemeClr val="accent4">
                  <a:lumMod val="50000"/>
                </a:schemeClr>
              </a:solidFill>
            </a:endParaRPr>
          </a:p>
        </p:txBody>
      </p:sp>
      <p:sp>
        <p:nvSpPr>
          <p:cNvPr id="4" name="Содержимое 3"/>
          <p:cNvSpPr>
            <a:spLocks noGrp="1"/>
          </p:cNvSpPr>
          <p:nvPr>
            <p:ph sz="quarter" idx="2"/>
          </p:nvPr>
        </p:nvSpPr>
        <p:spPr>
          <a:xfrm>
            <a:off x="0" y="1857364"/>
            <a:ext cx="4497388" cy="4786346"/>
          </a:xfrm>
        </p:spPr>
        <p:txBody>
          <a:bodyPr>
            <a:normAutofit/>
          </a:bodyPr>
          <a:lstStyle/>
          <a:p>
            <a:pPr>
              <a:buNone/>
            </a:pPr>
            <a:r>
              <a:rPr lang="tt-RU" b="1" dirty="0" smtClean="0">
                <a:solidFill>
                  <a:srgbClr val="7030A0"/>
                </a:solidFill>
              </a:rPr>
              <a:t>1</a:t>
            </a:r>
            <a:r>
              <a:rPr lang="tt-RU" b="1" dirty="0" smtClean="0">
                <a:solidFill>
                  <a:srgbClr val="7030A0"/>
                </a:solidFill>
              </a:rPr>
              <a:t>. Шарт </a:t>
            </a:r>
            <a:r>
              <a:rPr lang="tt-RU" b="1" dirty="0" smtClean="0">
                <a:solidFill>
                  <a:srgbClr val="7030A0"/>
                </a:solidFill>
              </a:rPr>
              <a:t>фигыль формасы: </a:t>
            </a:r>
          </a:p>
          <a:p>
            <a:pPr>
              <a:buNone/>
            </a:pPr>
            <a:r>
              <a:rPr lang="tt-RU" b="1" dirty="0" smtClean="0">
                <a:solidFill>
                  <a:srgbClr val="7030A0"/>
                </a:solidFill>
              </a:rPr>
              <a:t>- </a:t>
            </a:r>
            <a:r>
              <a:rPr lang="tt-RU" b="1" dirty="0" smtClean="0">
                <a:solidFill>
                  <a:srgbClr val="FF0000"/>
                </a:solidFill>
              </a:rPr>
              <a:t>са/-сә</a:t>
            </a:r>
            <a:endParaRPr lang="ru-RU" b="1" dirty="0" smtClean="0">
              <a:solidFill>
                <a:srgbClr val="FF0000"/>
              </a:solidFill>
            </a:endParaRPr>
          </a:p>
          <a:p>
            <a:pPr>
              <a:buNone/>
            </a:pPr>
            <a:r>
              <a:rPr lang="tt-RU" b="1" dirty="0" smtClean="0">
                <a:solidFill>
                  <a:srgbClr val="7030A0"/>
                </a:solidFill>
              </a:rPr>
              <a:t>2</a:t>
            </a:r>
            <a:r>
              <a:rPr lang="tt-RU" b="1" dirty="0" smtClean="0">
                <a:solidFill>
                  <a:srgbClr val="7030A0"/>
                </a:solidFill>
              </a:rPr>
              <a:t>. Сорау </a:t>
            </a:r>
            <a:r>
              <a:rPr lang="tt-RU" b="1" dirty="0" smtClean="0">
                <a:solidFill>
                  <a:srgbClr val="7030A0"/>
                </a:solidFill>
              </a:rPr>
              <a:t>кушымчасы: -</a:t>
            </a:r>
            <a:r>
              <a:rPr lang="tt-RU" b="1" dirty="0" smtClean="0">
                <a:solidFill>
                  <a:srgbClr val="FF0000"/>
                </a:solidFill>
              </a:rPr>
              <a:t>мы/ - ме</a:t>
            </a:r>
          </a:p>
          <a:p>
            <a:pPr>
              <a:buNone/>
            </a:pPr>
            <a:endParaRPr lang="tt-RU" b="1" dirty="0" smtClean="0">
              <a:solidFill>
                <a:srgbClr val="7030A0"/>
              </a:solidFill>
            </a:endParaRPr>
          </a:p>
          <a:p>
            <a:pPr>
              <a:buNone/>
            </a:pPr>
            <a:r>
              <a:rPr lang="ru-RU" b="1" dirty="0" smtClean="0">
                <a:solidFill>
                  <a:srgbClr val="7030A0"/>
                </a:solidFill>
              </a:rPr>
              <a:t>    </a:t>
            </a:r>
          </a:p>
          <a:p>
            <a:pPr>
              <a:buNone/>
            </a:pPr>
            <a:r>
              <a:rPr lang="tt-RU" b="1" dirty="0" smtClean="0">
                <a:solidFill>
                  <a:srgbClr val="7030A0"/>
                </a:solidFill>
              </a:rPr>
              <a:t>3</a:t>
            </a:r>
            <a:r>
              <a:rPr lang="tt-RU" b="1" dirty="0" smtClean="0">
                <a:solidFill>
                  <a:srgbClr val="7030A0"/>
                </a:solidFill>
              </a:rPr>
              <a:t>. Ияртүче </a:t>
            </a:r>
            <a:r>
              <a:rPr lang="tt-RU" b="1" dirty="0" smtClean="0">
                <a:solidFill>
                  <a:srgbClr val="7030A0"/>
                </a:solidFill>
              </a:rPr>
              <a:t>теркәгеч: </a:t>
            </a:r>
            <a:r>
              <a:rPr lang="tt-RU" b="1" dirty="0" smtClean="0">
                <a:solidFill>
                  <a:srgbClr val="7030A0"/>
                </a:solidFill>
              </a:rPr>
              <a:t>(әгәр </a:t>
            </a:r>
            <a:r>
              <a:rPr lang="tt-RU" b="1" dirty="0" smtClean="0">
                <a:solidFill>
                  <a:srgbClr val="7030A0"/>
                </a:solidFill>
              </a:rPr>
              <a:t>дә, әгәр дә мәгәр, әгәренки) + -</a:t>
            </a:r>
            <a:r>
              <a:rPr lang="tt-RU" b="1" dirty="0" smtClean="0">
                <a:solidFill>
                  <a:srgbClr val="FF0000"/>
                </a:solidFill>
              </a:rPr>
              <a:t>са/-сә </a:t>
            </a:r>
            <a:r>
              <a:rPr lang="tt-RU" b="1" dirty="0" smtClean="0">
                <a:solidFill>
                  <a:srgbClr val="7030A0"/>
                </a:solidFill>
              </a:rPr>
              <a:t>шарт фигыль формасы яки </a:t>
            </a:r>
            <a:r>
              <a:rPr lang="tt-RU" b="1" dirty="0" smtClean="0">
                <a:solidFill>
                  <a:srgbClr val="FF0000"/>
                </a:solidFill>
              </a:rPr>
              <a:t>икән </a:t>
            </a:r>
            <a:r>
              <a:rPr lang="tt-RU" b="1" dirty="0" smtClean="0">
                <a:solidFill>
                  <a:srgbClr val="7030A0"/>
                </a:solidFill>
              </a:rPr>
              <a:t>бәйлек сүзе</a:t>
            </a:r>
          </a:p>
          <a:p>
            <a:pPr>
              <a:buNone/>
            </a:pPr>
            <a:r>
              <a:rPr lang="ru-RU" b="1" dirty="0" smtClean="0">
                <a:solidFill>
                  <a:srgbClr val="7030A0"/>
                </a:solidFill>
              </a:rPr>
              <a:t> </a:t>
            </a:r>
          </a:p>
          <a:p>
            <a:pPr>
              <a:buNone/>
            </a:pPr>
            <a:r>
              <a:rPr lang="tt-RU" b="1" dirty="0" smtClean="0">
                <a:solidFill>
                  <a:srgbClr val="7030A0"/>
                </a:solidFill>
              </a:rPr>
              <a:t>4</a:t>
            </a:r>
            <a:r>
              <a:rPr lang="tt-RU" b="1" dirty="0" smtClean="0">
                <a:solidFill>
                  <a:srgbClr val="7030A0"/>
                </a:solidFill>
              </a:rPr>
              <a:t>. Бәйлек </a:t>
            </a:r>
            <a:r>
              <a:rPr lang="tt-RU" b="1" dirty="0" smtClean="0">
                <a:solidFill>
                  <a:srgbClr val="7030A0"/>
                </a:solidFill>
              </a:rPr>
              <a:t>сүз: </a:t>
            </a:r>
            <a:r>
              <a:rPr lang="tt-RU" b="1" dirty="0" smtClean="0">
                <a:solidFill>
                  <a:srgbClr val="FF0000"/>
                </a:solidFill>
              </a:rPr>
              <a:t>исә, икән</a:t>
            </a:r>
            <a:endParaRPr lang="ru-RU" b="1" dirty="0" smtClean="0">
              <a:solidFill>
                <a:srgbClr val="FF0000"/>
              </a:solidFill>
            </a:endParaRPr>
          </a:p>
          <a:p>
            <a:endParaRPr lang="ru-RU" dirty="0"/>
          </a:p>
        </p:txBody>
      </p:sp>
      <p:sp>
        <p:nvSpPr>
          <p:cNvPr id="6" name="Содержимое 5"/>
          <p:cNvSpPr>
            <a:spLocks noGrp="1"/>
          </p:cNvSpPr>
          <p:nvPr>
            <p:ph sz="quarter" idx="4"/>
          </p:nvPr>
        </p:nvSpPr>
        <p:spPr>
          <a:xfrm>
            <a:off x="4429125" y="1928802"/>
            <a:ext cx="4714876" cy="4929198"/>
          </a:xfrm>
        </p:spPr>
        <p:txBody>
          <a:bodyPr>
            <a:normAutofit fontScale="55000" lnSpcReduction="20000"/>
          </a:bodyPr>
          <a:lstStyle/>
          <a:p>
            <a:r>
              <a:rPr lang="tt-RU" sz="3300" b="1" dirty="0" smtClean="0">
                <a:solidFill>
                  <a:srgbClr val="7030A0"/>
                </a:solidFill>
                <a:latin typeface="Times New Roman" pitchFamily="18" charset="0"/>
                <a:cs typeface="Times New Roman" pitchFamily="18" charset="0"/>
              </a:rPr>
              <a:t>Гөлләр бөреләрен ача, Зәйтүнә кулы ти</a:t>
            </a:r>
            <a:r>
              <a:rPr lang="tt-RU" sz="3300" b="1" dirty="0" smtClean="0">
                <a:solidFill>
                  <a:srgbClr val="FF0000"/>
                </a:solidFill>
                <a:latin typeface="Times New Roman" pitchFamily="18" charset="0"/>
                <a:cs typeface="Times New Roman" pitchFamily="18" charset="0"/>
              </a:rPr>
              <a:t>сә</a:t>
            </a:r>
            <a:r>
              <a:rPr lang="tt-RU" sz="3300" b="1" dirty="0" smtClean="0">
                <a:solidFill>
                  <a:srgbClr val="7030A0"/>
                </a:solidFill>
                <a:latin typeface="Times New Roman" pitchFamily="18" charset="0"/>
                <a:cs typeface="Times New Roman" pitchFamily="18" charset="0"/>
              </a:rPr>
              <a:t>  </a:t>
            </a:r>
            <a:r>
              <a:rPr lang="tt-RU" sz="3300" b="1" dirty="0" smtClean="0">
                <a:solidFill>
                  <a:srgbClr val="7030A0"/>
                </a:solidFill>
                <a:latin typeface="Times New Roman" pitchFamily="18" charset="0"/>
                <a:cs typeface="Times New Roman" pitchFamily="18" charset="0"/>
              </a:rPr>
              <a:t>(Ф</a:t>
            </a:r>
            <a:r>
              <a:rPr lang="tt-RU" sz="3300" b="1" dirty="0" smtClean="0">
                <a:solidFill>
                  <a:srgbClr val="7030A0"/>
                </a:solidFill>
                <a:latin typeface="Times New Roman" pitchFamily="18" charset="0"/>
                <a:cs typeface="Times New Roman" pitchFamily="18" charset="0"/>
              </a:rPr>
              <a:t>. Яруллин)</a:t>
            </a:r>
          </a:p>
          <a:p>
            <a:endParaRPr lang="tt-RU" sz="3300" b="1" dirty="0" smtClean="0">
              <a:solidFill>
                <a:srgbClr val="7030A0"/>
              </a:solidFill>
              <a:latin typeface="Times New Roman" pitchFamily="18" charset="0"/>
              <a:cs typeface="Times New Roman" pitchFamily="18" charset="0"/>
            </a:endParaRPr>
          </a:p>
          <a:p>
            <a:r>
              <a:rPr lang="tt-RU" sz="3300" b="1" dirty="0" smtClean="0">
                <a:solidFill>
                  <a:srgbClr val="7030A0"/>
                </a:solidFill>
                <a:latin typeface="Times New Roman" pitchFamily="18" charset="0"/>
                <a:cs typeface="Times New Roman" pitchFamily="18" charset="0"/>
              </a:rPr>
              <a:t>Безнең авылның кояшы кичкырын Билинә урманы өстенә төшә башлады</a:t>
            </a:r>
            <a:r>
              <a:rPr lang="tt-RU" sz="3300" b="1" dirty="0" smtClean="0">
                <a:solidFill>
                  <a:srgbClr val="FF0000"/>
                </a:solidFill>
                <a:latin typeface="Times New Roman" pitchFamily="18" charset="0"/>
                <a:cs typeface="Times New Roman" pitchFamily="18" charset="0"/>
              </a:rPr>
              <a:t>мы</a:t>
            </a:r>
            <a:r>
              <a:rPr lang="tt-RU" sz="3300" b="1" dirty="0" smtClean="0">
                <a:solidFill>
                  <a:srgbClr val="7030A0"/>
                </a:solidFill>
                <a:latin typeface="Times New Roman" pitchFamily="18" charset="0"/>
                <a:cs typeface="Times New Roman" pitchFamily="18" charset="0"/>
              </a:rPr>
              <a:t>, көннең иң ягымлы вакыты җиткән була           </a:t>
            </a:r>
            <a:r>
              <a:rPr lang="tt-RU" sz="3300" b="1" dirty="0" smtClean="0">
                <a:solidFill>
                  <a:srgbClr val="7030A0"/>
                </a:solidFill>
                <a:latin typeface="Times New Roman" pitchFamily="18" charset="0"/>
                <a:cs typeface="Times New Roman" pitchFamily="18" charset="0"/>
              </a:rPr>
              <a:t>(Г</a:t>
            </a:r>
            <a:r>
              <a:rPr lang="tt-RU" sz="3300" b="1" dirty="0" smtClean="0">
                <a:solidFill>
                  <a:srgbClr val="7030A0"/>
                </a:solidFill>
                <a:latin typeface="Times New Roman" pitchFamily="18" charset="0"/>
                <a:cs typeface="Times New Roman" pitchFamily="18" charset="0"/>
              </a:rPr>
              <a:t>. Бәширов)</a:t>
            </a:r>
          </a:p>
          <a:p>
            <a:pPr>
              <a:buNone/>
            </a:pPr>
            <a:endParaRPr lang="tt-RU" sz="3300" b="1" dirty="0" smtClean="0">
              <a:solidFill>
                <a:srgbClr val="7030A0"/>
              </a:solidFill>
              <a:latin typeface="Times New Roman" pitchFamily="18" charset="0"/>
              <a:cs typeface="Times New Roman" pitchFamily="18" charset="0"/>
            </a:endParaRPr>
          </a:p>
          <a:p>
            <a:pPr>
              <a:buNone/>
            </a:pPr>
            <a:r>
              <a:rPr lang="tt-RU" sz="3300" b="1" dirty="0" smtClean="0">
                <a:solidFill>
                  <a:srgbClr val="7030A0"/>
                </a:solidFill>
                <a:latin typeface="Times New Roman" pitchFamily="18" charset="0"/>
                <a:cs typeface="Times New Roman" pitchFamily="18" charset="0"/>
              </a:rPr>
              <a:t> </a:t>
            </a:r>
          </a:p>
          <a:p>
            <a:pPr>
              <a:buNone/>
            </a:pPr>
            <a:r>
              <a:rPr lang="tt-RU" sz="3300" b="1" dirty="0" smtClean="0">
                <a:solidFill>
                  <a:srgbClr val="7030A0"/>
                </a:solidFill>
                <a:latin typeface="Times New Roman" pitchFamily="18" charset="0"/>
                <a:cs typeface="Times New Roman" pitchFamily="18" charset="0"/>
              </a:rPr>
              <a:t>* Әгәр ул исән бул</a:t>
            </a:r>
            <a:r>
              <a:rPr lang="tt-RU" sz="3300" b="1" dirty="0" smtClean="0">
                <a:solidFill>
                  <a:srgbClr val="FF0000"/>
                </a:solidFill>
                <a:latin typeface="Times New Roman" pitchFamily="18" charset="0"/>
                <a:cs typeface="Times New Roman" pitchFamily="18" charset="0"/>
              </a:rPr>
              <a:t>са</a:t>
            </a:r>
            <a:r>
              <a:rPr lang="tt-RU" sz="3300" b="1" dirty="0" smtClean="0">
                <a:solidFill>
                  <a:srgbClr val="7030A0"/>
                </a:solidFill>
                <a:latin typeface="Times New Roman" pitchFamily="18" charset="0"/>
                <a:cs typeface="Times New Roman" pitchFamily="18" charset="0"/>
              </a:rPr>
              <a:t>, Клара, бу үләнне  алып кайтып, аңа иснәткән булыр иде.          ( Ә. Еники)</a:t>
            </a:r>
            <a:endParaRPr lang="ru-RU" sz="3300" b="1" dirty="0" smtClean="0">
              <a:solidFill>
                <a:srgbClr val="7030A0"/>
              </a:solidFill>
              <a:latin typeface="Times New Roman" pitchFamily="18" charset="0"/>
              <a:cs typeface="Times New Roman" pitchFamily="18" charset="0"/>
            </a:endParaRPr>
          </a:p>
          <a:p>
            <a:pPr>
              <a:buNone/>
            </a:pPr>
            <a:endParaRPr lang="ru-RU" sz="3300" b="1" dirty="0" smtClean="0">
              <a:solidFill>
                <a:srgbClr val="7030A0"/>
              </a:solidFill>
              <a:latin typeface="Times New Roman" pitchFamily="18" charset="0"/>
              <a:cs typeface="Times New Roman" pitchFamily="18" charset="0"/>
            </a:endParaRPr>
          </a:p>
          <a:p>
            <a:pPr>
              <a:buFont typeface="Arial" charset="0"/>
              <a:buChar char="•"/>
            </a:pPr>
            <a:endParaRPr lang="tt-RU" sz="3300" b="1" dirty="0" smtClean="0">
              <a:solidFill>
                <a:srgbClr val="7030A0"/>
              </a:solidFill>
              <a:latin typeface="Times New Roman" pitchFamily="18" charset="0"/>
              <a:cs typeface="Times New Roman" pitchFamily="18" charset="0"/>
            </a:endParaRPr>
          </a:p>
          <a:p>
            <a:pPr>
              <a:buFont typeface="Arial" charset="0"/>
              <a:buChar char="•"/>
            </a:pPr>
            <a:r>
              <a:rPr lang="tt-RU" sz="3300" b="1" dirty="0" smtClean="0">
                <a:solidFill>
                  <a:srgbClr val="7030A0"/>
                </a:solidFill>
                <a:latin typeface="Times New Roman" pitchFamily="18" charset="0"/>
                <a:cs typeface="Times New Roman" pitchFamily="18" charset="0"/>
              </a:rPr>
              <a:t>Төннәр үтте </a:t>
            </a:r>
            <a:r>
              <a:rPr lang="tt-RU" sz="3300" b="1" dirty="0" smtClean="0">
                <a:solidFill>
                  <a:srgbClr val="FF0000"/>
                </a:solidFill>
                <a:latin typeface="Times New Roman" pitchFamily="18" charset="0"/>
                <a:cs typeface="Times New Roman" pitchFamily="18" charset="0"/>
              </a:rPr>
              <a:t>исә</a:t>
            </a:r>
            <a:r>
              <a:rPr lang="tt-RU" sz="3300" b="1" dirty="0" smtClean="0">
                <a:solidFill>
                  <a:srgbClr val="7030A0"/>
                </a:solidFill>
                <a:latin typeface="Times New Roman" pitchFamily="18" charset="0"/>
                <a:cs typeface="Times New Roman" pitchFamily="18" charset="0"/>
              </a:rPr>
              <a:t>, таң ата</a:t>
            </a:r>
          </a:p>
          <a:p>
            <a:pPr>
              <a:buNone/>
            </a:pPr>
            <a:r>
              <a:rPr lang="tt-RU" sz="3300" b="1" dirty="0" smtClean="0">
                <a:solidFill>
                  <a:srgbClr val="7030A0"/>
                </a:solidFill>
                <a:latin typeface="Times New Roman" pitchFamily="18" charset="0"/>
                <a:cs typeface="Times New Roman" pitchFamily="18" charset="0"/>
              </a:rPr>
              <a:t>                                        </a:t>
            </a:r>
            <a:r>
              <a:rPr lang="tt-RU" sz="3300" b="1" dirty="0" smtClean="0">
                <a:solidFill>
                  <a:srgbClr val="7030A0"/>
                </a:solidFill>
                <a:latin typeface="Times New Roman" pitchFamily="18" charset="0"/>
                <a:cs typeface="Times New Roman" pitchFamily="18" charset="0"/>
              </a:rPr>
              <a:t>(Л</a:t>
            </a:r>
            <a:r>
              <a:rPr lang="tt-RU" sz="3300" b="1" dirty="0" smtClean="0">
                <a:solidFill>
                  <a:srgbClr val="7030A0"/>
                </a:solidFill>
                <a:latin typeface="Times New Roman" pitchFamily="18" charset="0"/>
                <a:cs typeface="Times New Roman" pitchFamily="18" charset="0"/>
              </a:rPr>
              <a:t>. Ихсанова)</a:t>
            </a:r>
            <a:endParaRPr lang="ru-RU" sz="3300" b="1" dirty="0" smtClean="0">
              <a:solidFill>
                <a:srgbClr val="7030A0"/>
              </a:solidFill>
              <a:latin typeface="Times New Roman" pitchFamily="18" charset="0"/>
              <a:cs typeface="Times New Roman" pitchFamily="18" charset="0"/>
            </a:endParaRPr>
          </a:p>
          <a:p>
            <a:r>
              <a:rPr lang="tt-RU" sz="3300" b="1" dirty="0" smtClean="0">
                <a:solidFill>
                  <a:srgbClr val="7030A0"/>
                </a:solidFill>
                <a:latin typeface="Times New Roman" pitchFamily="18" charset="0"/>
                <a:cs typeface="Times New Roman" pitchFamily="18" charset="0"/>
              </a:rPr>
              <a:t>Шул омтылыш үлә </a:t>
            </a:r>
            <a:r>
              <a:rPr lang="tt-RU" sz="3300" b="1" dirty="0" smtClean="0">
                <a:solidFill>
                  <a:srgbClr val="FF0000"/>
                </a:solidFill>
                <a:latin typeface="Times New Roman" pitchFamily="18" charset="0"/>
                <a:cs typeface="Times New Roman" pitchFamily="18" charset="0"/>
              </a:rPr>
              <a:t>икән</a:t>
            </a:r>
            <a:r>
              <a:rPr lang="tt-RU" sz="3300" b="1" dirty="0" smtClean="0">
                <a:solidFill>
                  <a:srgbClr val="7030A0"/>
                </a:solidFill>
                <a:latin typeface="Times New Roman" pitchFamily="18" charset="0"/>
                <a:cs typeface="Times New Roman" pitchFamily="18" charset="0"/>
              </a:rPr>
              <a:t>, яшәп торуның кирәге дә калмый </a:t>
            </a:r>
          </a:p>
          <a:p>
            <a:pPr>
              <a:buNone/>
            </a:pPr>
            <a:r>
              <a:rPr lang="tt-RU" sz="3300" b="1" dirty="0" smtClean="0">
                <a:solidFill>
                  <a:srgbClr val="7030A0"/>
                </a:solidFill>
                <a:latin typeface="Times New Roman" pitchFamily="18" charset="0"/>
                <a:cs typeface="Times New Roman" pitchFamily="18" charset="0"/>
              </a:rPr>
              <a:t>                                            </a:t>
            </a:r>
            <a:r>
              <a:rPr lang="tt-RU" sz="3300" b="1" dirty="0" smtClean="0">
                <a:solidFill>
                  <a:srgbClr val="7030A0"/>
                </a:solidFill>
                <a:latin typeface="Times New Roman" pitchFamily="18" charset="0"/>
                <a:cs typeface="Times New Roman" pitchFamily="18" charset="0"/>
              </a:rPr>
              <a:t>(Р</a:t>
            </a:r>
            <a:r>
              <a:rPr lang="tt-RU" sz="3300" b="1" dirty="0" smtClean="0">
                <a:solidFill>
                  <a:srgbClr val="7030A0"/>
                </a:solidFill>
                <a:latin typeface="Times New Roman" pitchFamily="18" charset="0"/>
                <a:cs typeface="Times New Roman" pitchFamily="18" charset="0"/>
              </a:rPr>
              <a:t>. Сибәт</a:t>
            </a:r>
            <a:r>
              <a:rPr lang="tt-RU" sz="3300" b="1" dirty="0" smtClean="0">
                <a:solidFill>
                  <a:srgbClr val="7030A0"/>
                </a:solidFill>
              </a:rPr>
              <a:t>)</a:t>
            </a:r>
            <a:endParaRPr lang="ru-RU" sz="3300" b="1" dirty="0" smtClean="0">
              <a:solidFill>
                <a:srgbClr val="7030A0"/>
              </a:solidFill>
            </a:endParaRP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013128"/>
            <a:ext cx="8229600" cy="1143000"/>
          </a:xfrm>
        </p:spPr>
        <p:txBody>
          <a:bodyPr>
            <a:normAutofit fontScale="90000"/>
          </a:bodyPr>
          <a:lstStyle/>
          <a:p>
            <a:pPr algn="ctr"/>
            <a:r>
              <a:rPr lang="tt-RU" b="1" dirty="0" smtClean="0">
                <a:solidFill>
                  <a:srgbClr val="FF0000"/>
                </a:solidFill>
              </a:rPr>
              <a:t>Иярчен шарт җөмлә</a:t>
            </a:r>
            <a:br>
              <a:rPr lang="tt-RU" b="1" dirty="0" smtClean="0">
                <a:solidFill>
                  <a:srgbClr val="FF0000"/>
                </a:solidFill>
              </a:rPr>
            </a:br>
            <a:r>
              <a:rPr lang="tt-RU" dirty="0" smtClean="0">
                <a:solidFill>
                  <a:srgbClr val="FF0000"/>
                </a:solidFill>
              </a:rPr>
              <a:t>Аналитик төре</a:t>
            </a:r>
            <a:endParaRPr lang="ru-RU" dirty="0">
              <a:solidFill>
                <a:srgbClr val="FF0000"/>
              </a:solidFill>
            </a:endParaRPr>
          </a:p>
        </p:txBody>
      </p:sp>
      <p:sp>
        <p:nvSpPr>
          <p:cNvPr id="3" name="Текст 2"/>
          <p:cNvSpPr>
            <a:spLocks noGrp="1"/>
          </p:cNvSpPr>
          <p:nvPr>
            <p:ph type="body" idx="1"/>
          </p:nvPr>
        </p:nvSpPr>
        <p:spPr>
          <a:xfrm>
            <a:off x="457200" y="2132856"/>
            <a:ext cx="4040188" cy="659352"/>
          </a:xfrm>
        </p:spPr>
        <p:txBody>
          <a:bodyPr/>
          <a:lstStyle/>
          <a:p>
            <a:r>
              <a:rPr lang="tt-RU" dirty="0" smtClean="0"/>
              <a:t>               </a:t>
            </a:r>
            <a:r>
              <a:rPr lang="tt-RU" dirty="0" smtClean="0">
                <a:solidFill>
                  <a:schemeClr val="accent5">
                    <a:lumMod val="50000"/>
                  </a:schemeClr>
                </a:solidFill>
              </a:rPr>
              <a:t>Бәйләүче  чара</a:t>
            </a:r>
            <a:endParaRPr lang="ru-RU" dirty="0">
              <a:solidFill>
                <a:schemeClr val="accent5">
                  <a:lumMod val="50000"/>
                </a:schemeClr>
              </a:solidFill>
            </a:endParaRPr>
          </a:p>
        </p:txBody>
      </p:sp>
      <p:sp>
        <p:nvSpPr>
          <p:cNvPr id="5" name="Текст 4"/>
          <p:cNvSpPr>
            <a:spLocks noGrp="1"/>
          </p:cNvSpPr>
          <p:nvPr>
            <p:ph type="body" sz="half" idx="3"/>
          </p:nvPr>
        </p:nvSpPr>
        <p:spPr>
          <a:xfrm>
            <a:off x="4645025" y="1809214"/>
            <a:ext cx="4041775" cy="928693"/>
          </a:xfrm>
        </p:spPr>
        <p:txBody>
          <a:bodyPr>
            <a:normAutofit fontScale="55000" lnSpcReduction="20000"/>
          </a:bodyPr>
          <a:lstStyle/>
          <a:p>
            <a:endParaRPr lang="tt-RU" dirty="0" smtClean="0">
              <a:solidFill>
                <a:srgbClr val="FFFF00"/>
              </a:solidFill>
            </a:endParaRPr>
          </a:p>
          <a:p>
            <a:r>
              <a:rPr lang="tt-RU" dirty="0" smtClean="0">
                <a:solidFill>
                  <a:srgbClr val="FFFF00"/>
                </a:solidFill>
              </a:rPr>
              <a:t>                       </a:t>
            </a:r>
            <a:endParaRPr lang="tt-RU" dirty="0">
              <a:solidFill>
                <a:srgbClr val="FFFF00"/>
              </a:solidFill>
            </a:endParaRPr>
          </a:p>
          <a:p>
            <a:endParaRPr lang="tt-RU" dirty="0" smtClean="0">
              <a:solidFill>
                <a:srgbClr val="FFFF00"/>
              </a:solidFill>
            </a:endParaRPr>
          </a:p>
          <a:p>
            <a:r>
              <a:rPr lang="tt-RU" dirty="0">
                <a:solidFill>
                  <a:srgbClr val="FFFF00"/>
                </a:solidFill>
              </a:rPr>
              <a:t> </a:t>
            </a:r>
            <a:r>
              <a:rPr lang="tt-RU" dirty="0" smtClean="0">
                <a:solidFill>
                  <a:srgbClr val="FFFF00"/>
                </a:solidFill>
              </a:rPr>
              <a:t>                                  </a:t>
            </a:r>
            <a:r>
              <a:rPr lang="tt-RU" sz="4400" dirty="0" smtClean="0">
                <a:solidFill>
                  <a:schemeClr val="accent5">
                    <a:lumMod val="50000"/>
                  </a:schemeClr>
                </a:solidFill>
              </a:rPr>
              <a:t> Мисаллар</a:t>
            </a:r>
            <a:endParaRPr lang="ru-RU" sz="4400" dirty="0" smtClean="0">
              <a:solidFill>
                <a:schemeClr val="accent5">
                  <a:lumMod val="50000"/>
                </a:schemeClr>
              </a:solidFill>
            </a:endParaRPr>
          </a:p>
          <a:p>
            <a:endParaRPr lang="ru-RU" dirty="0"/>
          </a:p>
        </p:txBody>
      </p:sp>
      <p:sp>
        <p:nvSpPr>
          <p:cNvPr id="4" name="Содержимое 3"/>
          <p:cNvSpPr>
            <a:spLocks noGrp="1"/>
          </p:cNvSpPr>
          <p:nvPr>
            <p:ph sz="quarter" idx="2"/>
          </p:nvPr>
        </p:nvSpPr>
        <p:spPr>
          <a:xfrm>
            <a:off x="457200" y="2823640"/>
            <a:ext cx="4040188" cy="3845720"/>
          </a:xfrm>
        </p:spPr>
        <p:txBody>
          <a:bodyPr>
            <a:normAutofit/>
          </a:bodyPr>
          <a:lstStyle/>
          <a:p>
            <a:pPr algn="ctr">
              <a:buNone/>
            </a:pPr>
            <a:r>
              <a:rPr lang="tt-RU" sz="2800" b="1" dirty="0" smtClean="0">
                <a:solidFill>
                  <a:srgbClr val="7030A0"/>
                </a:solidFill>
                <a:latin typeface="Times New Roman" pitchFamily="18" charset="0"/>
                <a:cs typeface="Times New Roman" pitchFamily="18" charset="0"/>
              </a:rPr>
              <a:t> Ялгызак</a:t>
            </a:r>
          </a:p>
          <a:p>
            <a:pPr algn="ctr">
              <a:buNone/>
            </a:pPr>
            <a:r>
              <a:rPr lang="tt-RU" sz="2800" b="1" dirty="0" smtClean="0">
                <a:solidFill>
                  <a:srgbClr val="7030A0"/>
                </a:solidFill>
                <a:latin typeface="Times New Roman" pitchFamily="18" charset="0"/>
                <a:cs typeface="Times New Roman" pitchFamily="18" charset="0"/>
              </a:rPr>
              <a:t>      мөнәсәбәтле  сүз:</a:t>
            </a:r>
          </a:p>
          <a:p>
            <a:pPr algn="ctr">
              <a:buNone/>
            </a:pPr>
            <a:r>
              <a:rPr lang="tt-RU" sz="2800" b="1" dirty="0" smtClean="0">
                <a:solidFill>
                  <a:srgbClr val="7030A0"/>
                </a:solidFill>
                <a:latin typeface="Times New Roman" pitchFamily="18" charset="0"/>
                <a:cs typeface="Times New Roman" pitchFamily="18" charset="0"/>
              </a:rPr>
              <a:t>  </a:t>
            </a:r>
            <a:r>
              <a:rPr lang="tt-RU" sz="2800" b="1" dirty="0" smtClean="0">
                <a:solidFill>
                  <a:schemeClr val="accent1">
                    <a:lumMod val="75000"/>
                  </a:schemeClr>
                </a:solidFill>
                <a:latin typeface="Times New Roman" pitchFamily="18" charset="0"/>
                <a:cs typeface="Times New Roman" pitchFamily="18" charset="0"/>
              </a:rPr>
              <a:t>шулай булса, шулай итсә, алайса,  юкса, югыйсә  </a:t>
            </a:r>
            <a:r>
              <a:rPr lang="tt-RU" sz="2800" b="1" dirty="0" smtClean="0">
                <a:solidFill>
                  <a:srgbClr val="7030A0"/>
                </a:solidFill>
                <a:latin typeface="Times New Roman" pitchFamily="18" charset="0"/>
                <a:cs typeface="Times New Roman" pitchFamily="18" charset="0"/>
              </a:rPr>
              <a:t>һ.б. </a:t>
            </a:r>
            <a:endParaRPr lang="ru-RU" sz="2800" dirty="0">
              <a:solidFill>
                <a:srgbClr val="7030A0"/>
              </a:solidFill>
            </a:endParaRPr>
          </a:p>
        </p:txBody>
      </p:sp>
      <p:sp>
        <p:nvSpPr>
          <p:cNvPr id="6" name="Содержимое 5"/>
          <p:cNvSpPr>
            <a:spLocks noGrp="1"/>
          </p:cNvSpPr>
          <p:nvPr>
            <p:ph sz="quarter" idx="4"/>
          </p:nvPr>
        </p:nvSpPr>
        <p:spPr>
          <a:xfrm>
            <a:off x="4645025" y="2823640"/>
            <a:ext cx="4041775" cy="3845720"/>
          </a:xfrm>
        </p:spPr>
        <p:txBody>
          <a:bodyPr/>
          <a:lstStyle/>
          <a:p>
            <a:pPr marL="0" indent="271463" algn="just">
              <a:buNone/>
            </a:pPr>
            <a:r>
              <a:rPr lang="tt-RU" b="1" dirty="0" smtClean="0">
                <a:solidFill>
                  <a:schemeClr val="accent4">
                    <a:lumMod val="50000"/>
                  </a:schemeClr>
                </a:solidFill>
              </a:rPr>
              <a:t>Мөхәммәт</a:t>
            </a:r>
            <a:r>
              <a:rPr lang="tt-RU" b="1" dirty="0" smtClean="0">
                <a:solidFill>
                  <a:schemeClr val="accent4">
                    <a:lumMod val="50000"/>
                  </a:schemeClr>
                </a:solidFill>
              </a:rPr>
              <a:t>, сабырлыкка өндәгәндә  дә  сабыр булырга  кирәген  чамалап,  сүзне  ярты юлда  </a:t>
            </a:r>
            <a:r>
              <a:rPr lang="tt-RU" b="1" dirty="0" smtClean="0">
                <a:solidFill>
                  <a:schemeClr val="accent4">
                    <a:lumMod val="50000"/>
                  </a:schemeClr>
                </a:solidFill>
              </a:rPr>
              <a:t>өзде, </a:t>
            </a:r>
            <a:r>
              <a:rPr lang="tt-RU" b="1" dirty="0" smtClean="0">
                <a:solidFill>
                  <a:schemeClr val="accent1">
                    <a:lumMod val="75000"/>
                  </a:schemeClr>
                </a:solidFill>
              </a:rPr>
              <a:t>югыйсә </a:t>
            </a:r>
            <a:r>
              <a:rPr lang="tt-RU" b="1" dirty="0" smtClean="0">
                <a:solidFill>
                  <a:schemeClr val="accent4">
                    <a:lumMod val="50000"/>
                  </a:schemeClr>
                </a:solidFill>
              </a:rPr>
              <a:t> сүз ташкыны  әллә  кайларга кереп  китәчәк  иде.</a:t>
            </a:r>
          </a:p>
          <a:p>
            <a:pPr algn="r">
              <a:buNone/>
            </a:pPr>
            <a:r>
              <a:rPr lang="tt-RU" b="1" dirty="0" smtClean="0">
                <a:solidFill>
                  <a:schemeClr val="accent4">
                    <a:lumMod val="50000"/>
                  </a:schemeClr>
                </a:solidFill>
              </a:rPr>
              <a:t>( </a:t>
            </a:r>
            <a:r>
              <a:rPr lang="tt-RU" b="1" dirty="0" smtClean="0">
                <a:solidFill>
                  <a:schemeClr val="accent4">
                    <a:lumMod val="50000"/>
                  </a:schemeClr>
                </a:solidFill>
              </a:rPr>
              <a:t>Я. Зәнкиев)</a:t>
            </a:r>
            <a:endParaRPr lang="ru-RU" b="1" dirty="0" smtClean="0">
              <a:solidFill>
                <a:schemeClr val="accent4">
                  <a:lumMod val="50000"/>
                </a:schemeClr>
              </a:solidFill>
            </a:endParaRPr>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174</TotalTime>
  <Words>2077</Words>
  <Application>Microsoft Office PowerPoint</Application>
  <PresentationFormat>Экран (4:3)</PresentationFormat>
  <Paragraphs>316</Paragraphs>
  <Slides>32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32</vt:i4>
      </vt:variant>
    </vt:vector>
  </HeadingPairs>
  <TitlesOfParts>
    <vt:vector size="38" baseType="lpstr">
      <vt:lpstr>Arial</vt:lpstr>
      <vt:lpstr>Calibri</vt:lpstr>
      <vt:lpstr>Constantia</vt:lpstr>
      <vt:lpstr>Times New Roman</vt:lpstr>
      <vt:lpstr>Wingdings 2</vt:lpstr>
      <vt:lpstr>Поток</vt:lpstr>
      <vt:lpstr>      Иярчен  ?  җөмләләр</vt:lpstr>
      <vt:lpstr>Бүгенге дәрестә</vt:lpstr>
      <vt:lpstr>Тест  (СИМАЛТИНИУС   РАУНД   ТЭЙБЛ)</vt:lpstr>
      <vt:lpstr>Презентация PowerPoint</vt:lpstr>
      <vt:lpstr>Җаваплар </vt:lpstr>
      <vt:lpstr>Презентация PowerPoint</vt:lpstr>
      <vt:lpstr>Презентация PowerPoint</vt:lpstr>
      <vt:lpstr>Иярчен шарт җөмлә Синтетик төре</vt:lpstr>
      <vt:lpstr>Иярчен шарт җөмлә Аналитик төре</vt:lpstr>
      <vt:lpstr>Презентация PowerPoint</vt:lpstr>
      <vt:lpstr>3. Җөмләләрнең схемаларын төзергә</vt:lpstr>
      <vt:lpstr>             Көтелгән  җаваплар  </vt:lpstr>
      <vt:lpstr>Professions                  Actions</vt:lpstr>
      <vt:lpstr>If I were a famous actor I would play in an interesting  film.</vt:lpstr>
      <vt:lpstr>  2nd   Conditional 1. используется, когда мы  говорим о выдуманных, нереальных или маловероятных событиях В БУДУЩЕМ:</vt:lpstr>
      <vt:lpstr>2nd   Conditional 2. используется, когда мы  говорим о  нереальных или невозможных  событиях  В НАСТОЯЩЕМ:</vt:lpstr>
      <vt:lpstr>Второй тип условных.  Раскройте скобки</vt:lpstr>
      <vt:lpstr>Презентация PowerPoint</vt:lpstr>
      <vt:lpstr>Текстка карата биремнәр</vt:lpstr>
      <vt:lpstr>     Текст буенча җаваплар</vt:lpstr>
      <vt:lpstr>Нәтиҗә:</vt:lpstr>
      <vt:lpstr>Физминутка   (ТИМ-ЧИР)</vt:lpstr>
      <vt:lpstr>7. Халык җырларыннан икешәр юл тәкъдим ителә. Ләкин аларда иярчен шарт җөмлә урыны буш, шул җөмләләрне дөрес табып урнаштырыгыз. (КОНТИНИУС РАУНД РОБИН)</vt:lpstr>
      <vt:lpstr>                 Көтелгән җавап</vt:lpstr>
      <vt:lpstr>8. Бер якта – җөмләләр, икенче якта шул җөмләләрнең      схемалары бирелгән. Дөрес җавапны табып язарга кирәк</vt:lpstr>
      <vt:lpstr>                  Җаваплар</vt:lpstr>
      <vt:lpstr>9. Бирем: мисалларның җавапларын номерлап күрсәтергә</vt:lpstr>
      <vt:lpstr>     Җаваплар </vt:lpstr>
      <vt:lpstr>ТИМ – ЧИР Билгеләр кую</vt:lpstr>
      <vt:lpstr>Презентация PowerPoint</vt:lpstr>
      <vt:lpstr>      Өй эше</vt:lpstr>
      <vt:lpstr>Презентация PowerPoint</vt:lpstr>
    </vt:vector>
  </TitlesOfParts>
  <Company>MultiDVD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Иярчен  ?      җөмләләр</dc:title>
  <dc:creator>Admin</dc:creator>
  <cp:lastModifiedBy>Гатауллин</cp:lastModifiedBy>
  <cp:revision>22</cp:revision>
  <dcterms:created xsi:type="dcterms:W3CDTF">2016-01-21T13:16:16Z</dcterms:created>
  <dcterms:modified xsi:type="dcterms:W3CDTF">2016-02-20T12:56:19Z</dcterms:modified>
</cp:coreProperties>
</file>